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23"/>
  </p:notesMasterIdLst>
  <p:handoutMasterIdLst>
    <p:handoutMasterId r:id="rId24"/>
  </p:handoutMasterIdLst>
  <p:sldIdLst>
    <p:sldId id="289" r:id="rId3"/>
    <p:sldId id="258" r:id="rId4"/>
    <p:sldId id="292" r:id="rId5"/>
    <p:sldId id="293" r:id="rId6"/>
    <p:sldId id="295" r:id="rId7"/>
    <p:sldId id="262" r:id="rId8"/>
    <p:sldId id="287" r:id="rId9"/>
    <p:sldId id="296" r:id="rId10"/>
    <p:sldId id="297" r:id="rId11"/>
    <p:sldId id="298" r:id="rId12"/>
    <p:sldId id="299" r:id="rId13"/>
    <p:sldId id="304" r:id="rId14"/>
    <p:sldId id="301" r:id="rId15"/>
    <p:sldId id="302" r:id="rId16"/>
    <p:sldId id="303" r:id="rId17"/>
    <p:sldId id="305" r:id="rId18"/>
    <p:sldId id="306" r:id="rId19"/>
    <p:sldId id="308" r:id="rId20"/>
    <p:sldId id="309" r:id="rId21"/>
    <p:sldId id="307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903"/>
    <a:srgbClr val="FFFFFF"/>
    <a:srgbClr val="B2B2B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87" d="100"/>
          <a:sy n="87" d="100"/>
        </p:scale>
        <p:origin x="1358" y="58"/>
      </p:cViewPr>
      <p:guideLst>
        <p:guide orient="horz" pos="2352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722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2634655-34B2-4BB4-8FAD-7A3C619333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9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66725BB-4E11-48A8-91A5-69AFF767E2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400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6085F-6966-48A3-A072-A942EA4A6CF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29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2A36EB-263D-4EAF-A356-824CA53B0380}" type="slidenum">
              <a:rPr lang="en-US"/>
              <a:pPr/>
              <a:t>2</a:t>
            </a:fld>
            <a:endParaRPr lang="en-US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64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24468-96B3-443A-BFF0-EFCEFE50242D}" type="slidenum">
              <a:rPr lang="en-US"/>
              <a:pPr/>
              <a:t>3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14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24468-96B3-443A-BFF0-EFCEFE50242D}" type="slidenum">
              <a:rPr lang="en-US"/>
              <a:pPr/>
              <a:t>4</a:t>
            </a:fld>
            <a:endParaRPr lang="en-US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40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9AA65A-197B-4F32-80C6-DC67E8D60DDF}" type="slidenum">
              <a:rPr lang="en-US"/>
              <a:pPr/>
              <a:t>5</a:t>
            </a:fld>
            <a:endParaRPr 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76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D32CA4-3FE4-40CB-ACCD-EF41B9F4E63D}" type="slidenum">
              <a:rPr lang="en-US"/>
              <a:pPr/>
              <a:t>6</a:t>
            </a:fld>
            <a:endParaRPr lang="en-US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20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Rectangle 70"/>
          <p:cNvSpPr>
            <a:spLocks noChangeArrowheads="1"/>
          </p:cNvSpPr>
          <p:nvPr/>
        </p:nvSpPr>
        <p:spPr bwMode="gray">
          <a:xfrm>
            <a:off x="0" y="0"/>
            <a:ext cx="2109788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53" name="Group 181"/>
          <p:cNvGrpSpPr>
            <a:grpSpLocks/>
          </p:cNvGrpSpPr>
          <p:nvPr/>
        </p:nvGrpSpPr>
        <p:grpSpPr bwMode="auto">
          <a:xfrm rot="10800000">
            <a:off x="-6350" y="0"/>
            <a:ext cx="461963" cy="6858000"/>
            <a:chOff x="768" y="1700"/>
            <a:chExt cx="405" cy="2620"/>
          </a:xfrm>
        </p:grpSpPr>
        <p:sp>
          <p:nvSpPr>
            <p:cNvPr id="3254" name="Rectangle 182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5" name="Rectangle 183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67" name="Group 195"/>
          <p:cNvGrpSpPr>
            <a:grpSpLocks/>
          </p:cNvGrpSpPr>
          <p:nvPr/>
        </p:nvGrpSpPr>
        <p:grpSpPr bwMode="auto">
          <a:xfrm>
            <a:off x="1371600" y="0"/>
            <a:ext cx="547688" cy="6858000"/>
            <a:chOff x="768" y="1700"/>
            <a:chExt cx="405" cy="2620"/>
          </a:xfrm>
        </p:grpSpPr>
        <p:sp>
          <p:nvSpPr>
            <p:cNvPr id="3268" name="Rectangle 19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69" name="Rectangle 19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37" name="Rectangle 165"/>
          <p:cNvSpPr>
            <a:spLocks noChangeArrowheads="1"/>
          </p:cNvSpPr>
          <p:nvPr/>
        </p:nvSpPr>
        <p:spPr bwMode="gray">
          <a:xfrm>
            <a:off x="6964363" y="6350"/>
            <a:ext cx="2179637" cy="98425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791200" y="4114800"/>
            <a:ext cx="2971800" cy="762000"/>
          </a:xfrm>
        </p:spPr>
        <p:txBody>
          <a:bodyPr/>
          <a:lstStyle>
            <a:lvl1pPr marL="0" indent="0" algn="dist">
              <a:buFontTx/>
              <a:buNone/>
              <a:defRPr sz="1400" i="1"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103563" y="6445250"/>
            <a:ext cx="1144587" cy="2762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445250"/>
            <a:ext cx="1206500" cy="2762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096000" y="6445250"/>
            <a:ext cx="1100138" cy="276225"/>
          </a:xfrm>
        </p:spPr>
        <p:txBody>
          <a:bodyPr/>
          <a:lstStyle>
            <a:lvl1pPr>
              <a:defRPr/>
            </a:lvl1pPr>
          </a:lstStyle>
          <a:p>
            <a:fld id="{E1C46DDE-1068-49C3-B69D-357D1BAA374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138" name="Rectangle 66"/>
          <p:cNvSpPr>
            <a:spLocks noChangeArrowheads="1"/>
          </p:cNvSpPr>
          <p:nvPr/>
        </p:nvSpPr>
        <p:spPr bwMode="gray">
          <a:xfrm>
            <a:off x="2476500" y="1289050"/>
            <a:ext cx="6667500" cy="17018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236" name="Rectangle 164"/>
          <p:cNvSpPr>
            <a:spLocks noChangeArrowheads="1"/>
          </p:cNvSpPr>
          <p:nvPr/>
        </p:nvSpPr>
        <p:spPr bwMode="gray">
          <a:xfrm rot="-5400000">
            <a:off x="4041775" y="-1854200"/>
            <a:ext cx="990600" cy="4699000"/>
          </a:xfrm>
          <a:prstGeom prst="rect">
            <a:avLst/>
          </a:prstGeom>
          <a:solidFill>
            <a:schemeClr val="tx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2722563"/>
            <a:ext cx="7772400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271" name="Group 199"/>
          <p:cNvGrpSpPr>
            <a:grpSpLocks/>
          </p:cNvGrpSpPr>
          <p:nvPr/>
        </p:nvGrpSpPr>
        <p:grpSpPr bwMode="auto">
          <a:xfrm>
            <a:off x="2859088" y="0"/>
            <a:ext cx="547687" cy="990600"/>
            <a:chOff x="768" y="1700"/>
            <a:chExt cx="405" cy="2620"/>
          </a:xfrm>
        </p:grpSpPr>
        <p:sp>
          <p:nvSpPr>
            <p:cNvPr id="3272" name="Rectangle 20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3" name="Rectangle 20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5" name="Group 203"/>
          <p:cNvGrpSpPr>
            <a:grpSpLocks/>
          </p:cNvGrpSpPr>
          <p:nvPr/>
        </p:nvGrpSpPr>
        <p:grpSpPr bwMode="auto">
          <a:xfrm>
            <a:off x="4405313" y="0"/>
            <a:ext cx="547687" cy="990600"/>
            <a:chOff x="768" y="1700"/>
            <a:chExt cx="405" cy="2620"/>
          </a:xfrm>
        </p:grpSpPr>
        <p:sp>
          <p:nvSpPr>
            <p:cNvPr id="3276" name="Rectangle 204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" name="Rectangle 205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79" name="Group 207"/>
          <p:cNvGrpSpPr>
            <a:grpSpLocks/>
          </p:cNvGrpSpPr>
          <p:nvPr/>
        </p:nvGrpSpPr>
        <p:grpSpPr bwMode="auto">
          <a:xfrm>
            <a:off x="6005513" y="0"/>
            <a:ext cx="547687" cy="990600"/>
            <a:chOff x="768" y="1700"/>
            <a:chExt cx="405" cy="2620"/>
          </a:xfrm>
        </p:grpSpPr>
        <p:sp>
          <p:nvSpPr>
            <p:cNvPr id="3280" name="Rectangle 208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" name="Rectangle 209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7" name="Group 215"/>
          <p:cNvGrpSpPr>
            <a:grpSpLocks/>
          </p:cNvGrpSpPr>
          <p:nvPr/>
        </p:nvGrpSpPr>
        <p:grpSpPr bwMode="auto">
          <a:xfrm>
            <a:off x="7529513" y="0"/>
            <a:ext cx="547687" cy="990600"/>
            <a:chOff x="768" y="1700"/>
            <a:chExt cx="405" cy="2620"/>
          </a:xfrm>
        </p:grpSpPr>
        <p:sp>
          <p:nvSpPr>
            <p:cNvPr id="3288" name="Rectangle 21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9" name="Rectangle 21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1" name="Group 229"/>
          <p:cNvGrpSpPr>
            <a:grpSpLocks/>
          </p:cNvGrpSpPr>
          <p:nvPr/>
        </p:nvGrpSpPr>
        <p:grpSpPr bwMode="auto">
          <a:xfrm rot="5400000">
            <a:off x="775494" y="1302543"/>
            <a:ext cx="547688" cy="2120901"/>
            <a:chOff x="768" y="1700"/>
            <a:chExt cx="405" cy="2620"/>
          </a:xfrm>
        </p:grpSpPr>
        <p:sp>
          <p:nvSpPr>
            <p:cNvPr id="3302" name="Rectangle 23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3" name="Rectangle 23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5" name="Group 233"/>
          <p:cNvGrpSpPr>
            <a:grpSpLocks/>
          </p:cNvGrpSpPr>
          <p:nvPr/>
        </p:nvGrpSpPr>
        <p:grpSpPr bwMode="auto">
          <a:xfrm rot="5400000">
            <a:off x="775494" y="2770981"/>
            <a:ext cx="547687" cy="2120901"/>
            <a:chOff x="768" y="1700"/>
            <a:chExt cx="405" cy="2620"/>
          </a:xfrm>
        </p:grpSpPr>
        <p:sp>
          <p:nvSpPr>
            <p:cNvPr id="3306" name="Rectangle 234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7" name="Rectangle 235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09" name="Group 237"/>
          <p:cNvGrpSpPr>
            <a:grpSpLocks/>
          </p:cNvGrpSpPr>
          <p:nvPr/>
        </p:nvGrpSpPr>
        <p:grpSpPr bwMode="auto">
          <a:xfrm rot="5400000">
            <a:off x="775494" y="4218781"/>
            <a:ext cx="547687" cy="2120901"/>
            <a:chOff x="768" y="1700"/>
            <a:chExt cx="405" cy="2620"/>
          </a:xfrm>
        </p:grpSpPr>
        <p:sp>
          <p:nvSpPr>
            <p:cNvPr id="3310" name="Rectangle 238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1" name="Rectangle 239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28" name="Group 256"/>
          <p:cNvGrpSpPr>
            <a:grpSpLocks/>
          </p:cNvGrpSpPr>
          <p:nvPr/>
        </p:nvGrpSpPr>
        <p:grpSpPr bwMode="auto">
          <a:xfrm>
            <a:off x="-11113" y="6462713"/>
            <a:ext cx="2120901" cy="395287"/>
            <a:chOff x="-7" y="4071"/>
            <a:chExt cx="1336" cy="249"/>
          </a:xfrm>
        </p:grpSpPr>
        <p:sp>
          <p:nvSpPr>
            <p:cNvPr id="3314" name="Rectangle 242"/>
            <p:cNvSpPr>
              <a:spLocks noChangeArrowheads="1"/>
            </p:cNvSpPr>
            <p:nvPr userDrawn="1"/>
          </p:nvSpPr>
          <p:spPr bwMode="gray">
            <a:xfrm rot="5400000">
              <a:off x="620" y="3444"/>
              <a:ext cx="81" cy="133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5" name="Rectangle 243"/>
            <p:cNvSpPr>
              <a:spLocks noChangeArrowheads="1"/>
            </p:cNvSpPr>
            <p:nvPr userDrawn="1"/>
          </p:nvSpPr>
          <p:spPr bwMode="gray">
            <a:xfrm rot="5400000">
              <a:off x="598" y="3589"/>
              <a:ext cx="126" cy="1336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26" name="Group 254"/>
          <p:cNvGrpSpPr>
            <a:grpSpLocks/>
          </p:cNvGrpSpPr>
          <p:nvPr/>
        </p:nvGrpSpPr>
        <p:grpSpPr bwMode="auto">
          <a:xfrm>
            <a:off x="-11113" y="623888"/>
            <a:ext cx="9155113" cy="547687"/>
            <a:chOff x="-7" y="403"/>
            <a:chExt cx="5767" cy="345"/>
          </a:xfrm>
        </p:grpSpPr>
        <p:grpSp>
          <p:nvGrpSpPr>
            <p:cNvPr id="3291" name="Group 219"/>
            <p:cNvGrpSpPr>
              <a:grpSpLocks/>
            </p:cNvGrpSpPr>
            <p:nvPr userDrawn="1"/>
          </p:nvGrpSpPr>
          <p:grpSpPr bwMode="auto">
            <a:xfrm rot="5400000">
              <a:off x="488" y="-92"/>
              <a:ext cx="345" cy="1336"/>
              <a:chOff x="768" y="1700"/>
              <a:chExt cx="405" cy="2620"/>
            </a:xfrm>
          </p:grpSpPr>
          <p:sp>
            <p:nvSpPr>
              <p:cNvPr id="3292" name="Rectangle 220"/>
              <p:cNvSpPr>
                <a:spLocks noChangeArrowheads="1"/>
              </p:cNvSpPr>
              <p:nvPr userDrawn="1"/>
            </p:nvSpPr>
            <p:spPr bwMode="gray">
              <a:xfrm>
                <a:off x="768" y="1700"/>
                <a:ext cx="95" cy="2620"/>
              </a:xfrm>
              <a:prstGeom prst="rect">
                <a:avLst/>
              </a:prstGeom>
              <a:solidFill>
                <a:schemeClr val="tx2">
                  <a:alpha val="3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93" name="Rectangle 221"/>
              <p:cNvSpPr>
                <a:spLocks noChangeArrowheads="1"/>
              </p:cNvSpPr>
              <p:nvPr userDrawn="1"/>
            </p:nvSpPr>
            <p:spPr bwMode="gray">
              <a:xfrm>
                <a:off x="912" y="1700"/>
                <a:ext cx="261" cy="2620"/>
              </a:xfrm>
              <a:prstGeom prst="rect">
                <a:avLst/>
              </a:prstGeom>
              <a:solidFill>
                <a:schemeClr val="tx2">
                  <a:alpha val="3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317" name="Group 245"/>
            <p:cNvGrpSpPr>
              <a:grpSpLocks/>
            </p:cNvGrpSpPr>
            <p:nvPr userDrawn="1"/>
          </p:nvGrpSpPr>
          <p:grpSpPr bwMode="auto">
            <a:xfrm rot="5400000">
              <a:off x="3397" y="-1615"/>
              <a:ext cx="345" cy="4381"/>
              <a:chOff x="768" y="1700"/>
              <a:chExt cx="405" cy="2620"/>
            </a:xfrm>
          </p:grpSpPr>
          <p:sp>
            <p:nvSpPr>
              <p:cNvPr id="3318" name="Rectangle 246"/>
              <p:cNvSpPr>
                <a:spLocks noChangeArrowheads="1"/>
              </p:cNvSpPr>
              <p:nvPr userDrawn="1"/>
            </p:nvSpPr>
            <p:spPr bwMode="gray">
              <a:xfrm>
                <a:off x="768" y="1700"/>
                <a:ext cx="95" cy="2620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19" name="Rectangle 247"/>
              <p:cNvSpPr>
                <a:spLocks noChangeArrowheads="1"/>
              </p:cNvSpPr>
              <p:nvPr userDrawn="1"/>
            </p:nvSpPr>
            <p:spPr bwMode="gray">
              <a:xfrm>
                <a:off x="912" y="1700"/>
                <a:ext cx="261" cy="2620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235" name="Rectangle 163"/>
          <p:cNvSpPr>
            <a:spLocks noChangeArrowheads="1"/>
          </p:cNvSpPr>
          <p:nvPr/>
        </p:nvSpPr>
        <p:spPr bwMode="gray">
          <a:xfrm>
            <a:off x="685800" y="990600"/>
            <a:ext cx="8458200" cy="1676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1" name="Rectangle 29"/>
          <p:cNvSpPr>
            <a:spLocks noChangeArrowheads="1"/>
          </p:cNvSpPr>
          <p:nvPr/>
        </p:nvSpPr>
        <p:spPr bwMode="gray">
          <a:xfrm>
            <a:off x="762000" y="1066800"/>
            <a:ext cx="8382000" cy="1509713"/>
          </a:xfrm>
          <a:prstGeom prst="rect">
            <a:avLst/>
          </a:prstGeom>
          <a:blipFill dpi="0" rotWithShape="0">
            <a:blip r:embed="rId2"/>
            <a:srcRect/>
            <a:stretch>
              <a:fillRect b="-15205"/>
            </a:stretch>
          </a:blipFill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05" name="Text Box 33"/>
          <p:cNvSpPr txBox="1">
            <a:spLocks noChangeArrowheads="1"/>
          </p:cNvSpPr>
          <p:nvPr/>
        </p:nvSpPr>
        <p:spPr bwMode="gray">
          <a:xfrm>
            <a:off x="7459663" y="6248400"/>
            <a:ext cx="130333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200">
                <a:latin typeface="Arial Black" pitchFamily="34" charset="0"/>
              </a:rPr>
              <a:t>L/O/G/O</a:t>
            </a:r>
          </a:p>
        </p:txBody>
      </p:sp>
      <p:pic>
        <p:nvPicPr>
          <p:cNvPr id="3104" name="Picture 32" descr="2"/>
          <p:cNvPicPr>
            <a:picLocks noChangeAspect="1" noChangeArrowheads="1"/>
          </p:cNvPicPr>
          <p:nvPr/>
        </p:nvPicPr>
        <p:blipFill>
          <a:blip r:embed="rId3"/>
          <a:srcRect l="2814" b="12524"/>
          <a:stretch>
            <a:fillRect/>
          </a:stretch>
        </p:blipFill>
        <p:spPr bwMode="gray">
          <a:xfrm>
            <a:off x="0" y="3302000"/>
            <a:ext cx="4038600" cy="3556000"/>
          </a:xfrm>
          <a:prstGeom prst="rect">
            <a:avLst/>
          </a:prstGeom>
          <a:noFill/>
        </p:spPr>
      </p:pic>
      <p:sp>
        <p:nvSpPr>
          <p:cNvPr id="52" name="TextBox 51"/>
          <p:cNvSpPr txBox="1"/>
          <p:nvPr userDrawn="1"/>
        </p:nvSpPr>
        <p:spPr>
          <a:xfrm>
            <a:off x="0" y="6627168"/>
            <a:ext cx="1691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http://dichvudanhvanban.com</a:t>
            </a:r>
            <a:endParaRPr lang="en-US" sz="9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38849F-4FBB-4FE3-A1C2-D5A6DACB964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34188" y="457200"/>
            <a:ext cx="1852612" cy="56689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6350" y="457200"/>
            <a:ext cx="5405438" cy="56689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0DDCA7-A271-4A47-A371-ABB7F8F92C0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276350" y="1600200"/>
            <a:ext cx="7410450" cy="4525963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BE879B4-3D63-4B5D-BF95-051FD2421B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76350" y="1600200"/>
            <a:ext cx="3629025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7775" y="1600200"/>
            <a:ext cx="3629025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954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38538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1DD2E45-50A0-4A57-AB7D-E2A67E9080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80808"/>
              </a:solidFill>
            </a:endParaRPr>
          </a:p>
        </p:txBody>
      </p:sp>
      <p:grpSp>
        <p:nvGrpSpPr>
          <p:cNvPr id="4111" name="Group 15"/>
          <p:cNvGrpSpPr>
            <a:grpSpLocks/>
          </p:cNvGrpSpPr>
          <p:nvPr/>
        </p:nvGrpSpPr>
        <p:grpSpPr bwMode="auto">
          <a:xfrm>
            <a:off x="152400" y="381000"/>
            <a:ext cx="6838950" cy="3365500"/>
            <a:chOff x="664" y="1951"/>
            <a:chExt cx="4308" cy="2120"/>
          </a:xfrm>
        </p:grpSpPr>
        <p:sp>
          <p:nvSpPr>
            <p:cNvPr id="4112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3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4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5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6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7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8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19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0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1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2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3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4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5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6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7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8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29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0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1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2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3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4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5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6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7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8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39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0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1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2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3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4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5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6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7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8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49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0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1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2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3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4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5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6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7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59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1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2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3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4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5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6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7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8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69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0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1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2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3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4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5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6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7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8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79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0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1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2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3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4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5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6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7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8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89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0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1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2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3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4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5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6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7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8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199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0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1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2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3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4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5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6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7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8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09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0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1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2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3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4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5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6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7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8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  <p:sp>
          <p:nvSpPr>
            <p:cNvPr id="4219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>
                <a:solidFill>
                  <a:srgbClr val="080808"/>
                </a:solidFill>
              </a:endParaRPr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0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0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0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C8AF1AFF-9E7F-4D80-8D1C-666315FFE84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4103" name="Picture 7" descr="artplus_nature_naturalcity42_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</p:spPr>
      </p:pic>
      <p:pic>
        <p:nvPicPr>
          <p:cNvPr id="4108" name="Picture 12" descr="artplus_nature_naturalcity42_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56425" y="3352800"/>
            <a:ext cx="1654175" cy="877888"/>
          </a:xfrm>
          <a:prstGeom prst="rect">
            <a:avLst/>
          </a:prstGeom>
          <a:noFill/>
        </p:spPr>
      </p:pic>
      <p:pic>
        <p:nvPicPr>
          <p:cNvPr id="4109" name="Picture 13" descr="artplus_nature_naturalcity42_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4275" y="4594225"/>
            <a:ext cx="4911725" cy="1882775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222" name="Text Box 126"/>
          <p:cNvSpPr txBox="1">
            <a:spLocks noChangeArrowheads="1"/>
          </p:cNvSpPr>
          <p:nvPr/>
        </p:nvSpPr>
        <p:spPr bwMode="auto">
          <a:xfrm>
            <a:off x="8007350" y="152400"/>
            <a:ext cx="98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000" b="1">
                <a:solidFill>
                  <a:srgbClr val="000000"/>
                </a:solidFill>
                <a:latin typeface="Verdana" pitchFamily="34" charset="0"/>
              </a:rPr>
              <a:t>LOGO</a:t>
            </a:r>
          </a:p>
        </p:txBody>
      </p:sp>
      <p:pic>
        <p:nvPicPr>
          <p:cNvPr id="4105" name="Picture 9" descr="artplus_nature_naturalcity42_b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</p:spPr>
      </p:pic>
      <p:pic>
        <p:nvPicPr>
          <p:cNvPr id="4104" name="Picture 8" descr="artplus_nature_naturalcity42_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43600" y="1993900"/>
            <a:ext cx="1546225" cy="1663700"/>
          </a:xfrm>
          <a:prstGeom prst="rect">
            <a:avLst/>
          </a:prstGeom>
          <a:noFill/>
        </p:spPr>
      </p:pic>
      <p:pic>
        <p:nvPicPr>
          <p:cNvPr id="4107" name="Picture 11" descr="artplus_nature_naturalcity42_d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26100" y="2862263"/>
            <a:ext cx="623888" cy="579437"/>
          </a:xfrm>
          <a:prstGeom prst="rect">
            <a:avLst/>
          </a:prstGeom>
          <a:noFill/>
        </p:spPr>
      </p:pic>
      <p:sp>
        <p:nvSpPr>
          <p:cNvPr id="127" name="TextBox 126"/>
          <p:cNvSpPr txBox="1"/>
          <p:nvPr userDrawn="1"/>
        </p:nvSpPr>
        <p:spPr>
          <a:xfrm>
            <a:off x="0" y="6627168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rgbClr val="FFFFFF"/>
                </a:solidFill>
                <a:latin typeface="Arial"/>
              </a:rPr>
              <a:t>www.trungtamtinhoc.edu.vn</a:t>
            </a:r>
            <a:endParaRPr lang="en-US" sz="9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9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B6F444-4353-4DA7-95C4-BBD8D857DB34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09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61CDB-809F-4F01-8B1D-FE5EAC24373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713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BBEBBD-17BD-4560-87E4-547DA4A47EB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0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4299E6-7C00-4D22-A89F-1F9B3615D59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880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41182-25CA-4852-8295-F5606E806368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67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97C053-79FA-44D9-AD06-7F8FBF237F5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4D8CAD-8B7D-4421-84A6-58E0B706B09C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508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7A2312-82E8-4FE4-9A01-ADEF37E3AE1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329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3CDFB-B3A1-4232-AA4B-479C24C388B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61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63A193-151D-48F6-ABE6-FDDB0BC0AEC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244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64F13-48D1-4ADC-B1EB-3904AA61B63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72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37BA5889-3889-48EB-8ABB-7988F2FA738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64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E97530-A6F0-4776-A201-DFBD4F1B5D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6350" y="1600200"/>
            <a:ext cx="3629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7775" y="1600200"/>
            <a:ext cx="36290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B752A-4D92-4065-8B18-91FB52A308C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B03BE-C7B1-44E1-AE1D-98FC93AA1F9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3E15E3-06BD-48C7-9DED-5985D1696D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FC7AA2-9DFA-495B-8C72-4AE8712C5D5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518CE9-BAB5-4312-B950-5D3D2607BE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885032-E4C3-4164-9404-0657B7CB0F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8" Type="http://schemas.openxmlformats.org/officeDocument/2006/relationships/image" Target="../media/image9.png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12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6.png"/><Relationship Id="rId23" Type="http://schemas.openxmlformats.org/officeDocument/2006/relationships/image" Target="../media/image14.png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5.jpeg"/><Relationship Id="rId22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Rectangle 39"/>
          <p:cNvSpPr>
            <a:spLocks noChangeArrowheads="1"/>
          </p:cNvSpPr>
          <p:nvPr/>
        </p:nvSpPr>
        <p:spPr bwMode="gray">
          <a:xfrm>
            <a:off x="0" y="1447800"/>
            <a:ext cx="1116013" cy="54102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0" name="Rectangle 56"/>
          <p:cNvSpPr>
            <a:spLocks noChangeArrowheads="1"/>
          </p:cNvSpPr>
          <p:nvPr/>
        </p:nvSpPr>
        <p:spPr bwMode="gray">
          <a:xfrm>
            <a:off x="0" y="0"/>
            <a:ext cx="1116013" cy="26035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12954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538538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A01F9A8-5497-4EEE-92DB-38565955684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276350" y="1600200"/>
            <a:ext cx="741045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grpSp>
        <p:nvGrpSpPr>
          <p:cNvPr id="1095" name="Group 71"/>
          <p:cNvGrpSpPr>
            <a:grpSpLocks/>
          </p:cNvGrpSpPr>
          <p:nvPr/>
        </p:nvGrpSpPr>
        <p:grpSpPr bwMode="auto">
          <a:xfrm rot="37800000">
            <a:off x="283368" y="1393032"/>
            <a:ext cx="550863" cy="1117600"/>
            <a:chOff x="1060" y="0"/>
            <a:chExt cx="394" cy="4320"/>
          </a:xfrm>
        </p:grpSpPr>
        <p:sp>
          <p:nvSpPr>
            <p:cNvPr id="1096" name="Rectangle 72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8" name="Rectangle 74"/>
          <p:cNvSpPr>
            <a:spLocks noChangeArrowheads="1"/>
          </p:cNvSpPr>
          <p:nvPr/>
        </p:nvSpPr>
        <p:spPr bwMode="gray">
          <a:xfrm rot="-5400000">
            <a:off x="3908425" y="-2727325"/>
            <a:ext cx="261938" cy="5716588"/>
          </a:xfrm>
          <a:prstGeom prst="rect">
            <a:avLst/>
          </a:prstGeom>
          <a:solidFill>
            <a:schemeClr val="tx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4" name="Group 80"/>
          <p:cNvGrpSpPr>
            <a:grpSpLocks/>
          </p:cNvGrpSpPr>
          <p:nvPr/>
        </p:nvGrpSpPr>
        <p:grpSpPr bwMode="auto">
          <a:xfrm>
            <a:off x="152400" y="1447800"/>
            <a:ext cx="457200" cy="5410200"/>
            <a:chOff x="768" y="1700"/>
            <a:chExt cx="405" cy="2620"/>
          </a:xfrm>
        </p:grpSpPr>
        <p:sp>
          <p:nvSpPr>
            <p:cNvPr id="1105" name="Rectangle 81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3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84" name="Rectangle 60"/>
          <p:cNvSpPr>
            <a:spLocks noChangeArrowheads="1"/>
          </p:cNvSpPr>
          <p:nvPr/>
        </p:nvSpPr>
        <p:spPr bwMode="gray">
          <a:xfrm>
            <a:off x="1181100" y="333375"/>
            <a:ext cx="7962900" cy="1038225"/>
          </a:xfrm>
          <a:prstGeom prst="rect">
            <a:avLst/>
          </a:prstGeom>
          <a:gradFill rotWithShape="1">
            <a:gsLst>
              <a:gs pos="0">
                <a:srgbClr val="C0C0C0">
                  <a:alpha val="50000"/>
                </a:srgbClr>
              </a:gs>
              <a:gs pos="100000">
                <a:srgbClr val="C0C0C0">
                  <a:gamma/>
                  <a:tint val="41176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85" name="Rectangle 61"/>
          <p:cNvSpPr>
            <a:spLocks noChangeArrowheads="1"/>
          </p:cNvSpPr>
          <p:nvPr/>
        </p:nvSpPr>
        <p:spPr bwMode="gray">
          <a:xfrm>
            <a:off x="0" y="333375"/>
            <a:ext cx="1109663" cy="10382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07" name="Group 83"/>
          <p:cNvGrpSpPr>
            <a:grpSpLocks/>
          </p:cNvGrpSpPr>
          <p:nvPr/>
        </p:nvGrpSpPr>
        <p:grpSpPr bwMode="auto">
          <a:xfrm rot="27000000">
            <a:off x="283368" y="2840832"/>
            <a:ext cx="550863" cy="1117600"/>
            <a:chOff x="1060" y="0"/>
            <a:chExt cx="394" cy="4320"/>
          </a:xfrm>
        </p:grpSpPr>
        <p:sp>
          <p:nvSpPr>
            <p:cNvPr id="1108" name="Rectangle 84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99" name="Rectangle 75"/>
          <p:cNvSpPr>
            <a:spLocks noChangeArrowheads="1"/>
          </p:cNvSpPr>
          <p:nvPr/>
        </p:nvSpPr>
        <p:spPr bwMode="gray">
          <a:xfrm>
            <a:off x="6964363" y="6350"/>
            <a:ext cx="2179637" cy="254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13" name="Group 89"/>
          <p:cNvGrpSpPr>
            <a:grpSpLocks/>
          </p:cNvGrpSpPr>
          <p:nvPr/>
        </p:nvGrpSpPr>
        <p:grpSpPr bwMode="auto">
          <a:xfrm>
            <a:off x="1905000" y="0"/>
            <a:ext cx="642938" cy="285750"/>
            <a:chOff x="768" y="1700"/>
            <a:chExt cx="405" cy="2620"/>
          </a:xfrm>
        </p:grpSpPr>
        <p:sp>
          <p:nvSpPr>
            <p:cNvPr id="1114" name="Rectangle 90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5" name="Rectangle 91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6" name="Group 92"/>
          <p:cNvGrpSpPr>
            <a:grpSpLocks/>
          </p:cNvGrpSpPr>
          <p:nvPr/>
        </p:nvGrpSpPr>
        <p:grpSpPr bwMode="auto">
          <a:xfrm>
            <a:off x="3810000" y="0"/>
            <a:ext cx="642938" cy="285750"/>
            <a:chOff x="768" y="1700"/>
            <a:chExt cx="405" cy="2620"/>
          </a:xfrm>
        </p:grpSpPr>
        <p:sp>
          <p:nvSpPr>
            <p:cNvPr id="1117" name="Rectangle 93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8" name="Rectangle 94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19" name="Group 95"/>
          <p:cNvGrpSpPr>
            <a:grpSpLocks/>
          </p:cNvGrpSpPr>
          <p:nvPr/>
        </p:nvGrpSpPr>
        <p:grpSpPr bwMode="auto">
          <a:xfrm>
            <a:off x="5791200" y="0"/>
            <a:ext cx="642938" cy="285750"/>
            <a:chOff x="768" y="1700"/>
            <a:chExt cx="405" cy="2620"/>
          </a:xfrm>
        </p:grpSpPr>
        <p:sp>
          <p:nvSpPr>
            <p:cNvPr id="1120" name="Rectangle 96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1" name="Rectangle 97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2" name="Group 98"/>
          <p:cNvGrpSpPr>
            <a:grpSpLocks/>
          </p:cNvGrpSpPr>
          <p:nvPr/>
        </p:nvGrpSpPr>
        <p:grpSpPr bwMode="auto">
          <a:xfrm>
            <a:off x="7772400" y="0"/>
            <a:ext cx="642938" cy="304800"/>
            <a:chOff x="768" y="1700"/>
            <a:chExt cx="405" cy="2620"/>
          </a:xfrm>
        </p:grpSpPr>
        <p:sp>
          <p:nvSpPr>
            <p:cNvPr id="1123" name="Rectangle 99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4" name="Rectangle 100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086" name="Picture 62" descr="2"/>
          <p:cNvPicPr>
            <a:picLocks noChangeAspect="1" noChangeArrowheads="1"/>
          </p:cNvPicPr>
          <p:nvPr/>
        </p:nvPicPr>
        <p:blipFill>
          <a:blip r:embed="rId16" cstate="print"/>
          <a:srcRect b="592"/>
          <a:stretch>
            <a:fillRect/>
          </a:stretch>
        </p:blipFill>
        <p:spPr bwMode="gray">
          <a:xfrm>
            <a:off x="7361238" y="55563"/>
            <a:ext cx="1676400" cy="1643062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76350" y="457200"/>
            <a:ext cx="64960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grpSp>
        <p:nvGrpSpPr>
          <p:cNvPr id="1125" name="Group 101"/>
          <p:cNvGrpSpPr>
            <a:grpSpLocks/>
          </p:cNvGrpSpPr>
          <p:nvPr/>
        </p:nvGrpSpPr>
        <p:grpSpPr bwMode="auto">
          <a:xfrm>
            <a:off x="152400" y="0"/>
            <a:ext cx="457200" cy="261938"/>
            <a:chOff x="768" y="1700"/>
            <a:chExt cx="405" cy="2620"/>
          </a:xfrm>
        </p:grpSpPr>
        <p:sp>
          <p:nvSpPr>
            <p:cNvPr id="1126" name="Rectangle 102"/>
            <p:cNvSpPr>
              <a:spLocks noChangeArrowheads="1"/>
            </p:cNvSpPr>
            <p:nvPr userDrawn="1"/>
          </p:nvSpPr>
          <p:spPr bwMode="gray">
            <a:xfrm>
              <a:off x="768" y="1700"/>
              <a:ext cx="95" cy="262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" name="Rectangle 103"/>
            <p:cNvSpPr>
              <a:spLocks noChangeArrowheads="1"/>
            </p:cNvSpPr>
            <p:nvPr userDrawn="1"/>
          </p:nvSpPr>
          <p:spPr bwMode="gray">
            <a:xfrm>
              <a:off x="912" y="1700"/>
              <a:ext cx="261" cy="2620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8" name="Group 104"/>
          <p:cNvGrpSpPr>
            <a:grpSpLocks/>
          </p:cNvGrpSpPr>
          <p:nvPr/>
        </p:nvGrpSpPr>
        <p:grpSpPr bwMode="auto">
          <a:xfrm rot="37800000">
            <a:off x="283369" y="4331494"/>
            <a:ext cx="550862" cy="1117600"/>
            <a:chOff x="1060" y="0"/>
            <a:chExt cx="394" cy="4320"/>
          </a:xfrm>
        </p:grpSpPr>
        <p:sp>
          <p:nvSpPr>
            <p:cNvPr id="1129" name="Rectangle 105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0" name="Rectangle 106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31" name="Group 107"/>
          <p:cNvGrpSpPr>
            <a:grpSpLocks/>
          </p:cNvGrpSpPr>
          <p:nvPr/>
        </p:nvGrpSpPr>
        <p:grpSpPr bwMode="auto">
          <a:xfrm rot="27000000">
            <a:off x="283369" y="5779294"/>
            <a:ext cx="550862" cy="1117600"/>
            <a:chOff x="1060" y="0"/>
            <a:chExt cx="394" cy="4320"/>
          </a:xfrm>
        </p:grpSpPr>
        <p:sp>
          <p:nvSpPr>
            <p:cNvPr id="1132" name="Rectangle 108"/>
            <p:cNvSpPr>
              <a:spLocks noChangeArrowheads="1"/>
            </p:cNvSpPr>
            <p:nvPr userDrawn="1"/>
          </p:nvSpPr>
          <p:spPr bwMode="gray">
            <a:xfrm>
              <a:off x="1214" y="0"/>
              <a:ext cx="240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" name="Rectangle 109"/>
            <p:cNvSpPr>
              <a:spLocks noChangeArrowheads="1"/>
            </p:cNvSpPr>
            <p:nvPr userDrawn="1"/>
          </p:nvSpPr>
          <p:spPr bwMode="gray">
            <a:xfrm>
              <a:off x="1060" y="0"/>
              <a:ext cx="93" cy="432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0" y="6627168"/>
            <a:ext cx="1691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http://dichvudanhvanban.com</a:t>
            </a:r>
            <a:endParaRPr lang="en-US" sz="9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/>
        </p:nvPicPr>
        <p:blipFill>
          <a:blip r:embed="rId14"/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80808"/>
              </a:solidFill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E436440-C9A7-4386-89C9-F52B6C3604B3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3" name="Picture 9" descr="artplus_nature_naturalcity42_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91463" y="5935663"/>
            <a:ext cx="1235075" cy="833437"/>
          </a:xfrm>
          <a:prstGeom prst="rect">
            <a:avLst/>
          </a:prstGeom>
          <a:noFill/>
        </p:spPr>
      </p:pic>
      <p:pic>
        <p:nvPicPr>
          <p:cNvPr id="1034" name="Picture 10" descr="artplus_nature_naturalcity42_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81950" y="5916613"/>
            <a:ext cx="828675" cy="158750"/>
          </a:xfrm>
          <a:prstGeom prst="rect">
            <a:avLst/>
          </a:prstGeom>
          <a:noFill/>
        </p:spPr>
      </p:pic>
      <p:pic>
        <p:nvPicPr>
          <p:cNvPr id="1035" name="Picture 11" descr="artplus_nature_naturalcity42_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61338" y="5608638"/>
            <a:ext cx="430212" cy="463550"/>
          </a:xfrm>
          <a:prstGeom prst="rect">
            <a:avLst/>
          </a:prstGeom>
          <a:noFill/>
        </p:spPr>
      </p:pic>
      <p:pic>
        <p:nvPicPr>
          <p:cNvPr id="1036" name="Picture 12" descr="artplus_nature_naturalcity42_d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02600" y="5849938"/>
            <a:ext cx="173038" cy="161925"/>
          </a:xfrm>
          <a:prstGeom prst="rect">
            <a:avLst/>
          </a:prstGeom>
          <a:noFill/>
        </p:spPr>
      </p:pic>
      <p:pic>
        <p:nvPicPr>
          <p:cNvPr id="1037" name="Picture 13" descr="artplus_nature_naturalcity42_i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469313" y="5969000"/>
            <a:ext cx="461962" cy="244475"/>
          </a:xfrm>
          <a:prstGeom prst="rect">
            <a:avLst/>
          </a:prstGeom>
          <a:noFill/>
        </p:spPr>
      </p:pic>
      <p:pic>
        <p:nvPicPr>
          <p:cNvPr id="1038" name="Picture 14" descr="artplus_nature_naturalcity42_c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562975" y="5943600"/>
            <a:ext cx="309563" cy="241300"/>
          </a:xfrm>
          <a:prstGeom prst="rect">
            <a:avLst/>
          </a:prstGeom>
          <a:noFill/>
        </p:spPr>
      </p:pic>
      <p:pic>
        <p:nvPicPr>
          <p:cNvPr id="1039" name="Picture 15" descr="artplus_nature_naturalcity42_f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44" name="Picture 20" descr="a1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9625013" y="328613"/>
            <a:ext cx="942975" cy="1082675"/>
          </a:xfrm>
          <a:prstGeom prst="rect">
            <a:avLst/>
          </a:prstGeom>
          <a:noFill/>
        </p:spPr>
      </p:pic>
      <p:pic>
        <p:nvPicPr>
          <p:cNvPr id="1045" name="Picture 21" descr="b_1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-990600" y="1371600"/>
            <a:ext cx="825500" cy="35877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 userDrawn="1"/>
        </p:nvSpPr>
        <p:spPr>
          <a:xfrm>
            <a:off x="0" y="662716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rgbClr val="FFFFFF"/>
                </a:solidFill>
                <a:latin typeface="Arial"/>
              </a:rPr>
              <a:t>http://dichvudanhvanban.com</a:t>
            </a:r>
          </a:p>
          <a:p>
            <a:endParaRPr lang="en-US" sz="9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936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C -0.09045 -0.01597 -0.36945 -0.08727 -0.54306 -0.09537 C -0.71667 -0.10347 -0.93785 -0.05879 -1.04167 -0.04907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00" y="-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8 0.05949 C 0.00625 0.0581 0.04097 0.0574 0.05399 0.05324 C 0.06701 0.04907 0.06632 0.04907 0.07638 0.03379 C 0.08628 0.01898 0.10538 -0.02269 0.11319 -0.03727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00" y="-48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5190156"/>
            <a:ext cx="4104456" cy="2208477"/>
          </a:xfrm>
        </p:spPr>
        <p:txBody>
          <a:bodyPr/>
          <a:lstStyle/>
          <a:p>
            <a:pPr marL="36000"/>
            <a:r>
              <a:rPr lang="en-US" sz="2000" dirty="0" err="1" smtClean="0">
                <a:solidFill>
                  <a:srgbClr val="FF0000"/>
                </a:solidFill>
              </a:rPr>
              <a:t>Trình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bày</a:t>
            </a:r>
            <a:r>
              <a:rPr lang="en-US" sz="2000" dirty="0" smtClean="0">
                <a:solidFill>
                  <a:srgbClr val="FF0000"/>
                </a:solidFill>
              </a:rPr>
              <a:t>:    LÊ CHÍ HIẾU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20"/>
            <a:ext cx="9144000" cy="8186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454767" y="1020051"/>
            <a:ext cx="96170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smtClean="0">
                <a:ln w="22225">
                  <a:solidFill>
                    <a:srgbClr val="8F038F"/>
                  </a:solidFill>
                  <a:prstDash val="solid"/>
                </a:ln>
                <a:solidFill>
                  <a:srgbClr val="FF0000"/>
                </a:solidFill>
              </a:rPr>
              <a:t>BÁO CÁO NGHIÊN CỨU KHOA HỌC NĂM 2018</a:t>
            </a:r>
            <a:endParaRPr lang="en-US" sz="2400" b="1">
              <a:ln w="22225">
                <a:solidFill>
                  <a:srgbClr val="8F038F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438400"/>
            <a:ext cx="5410200" cy="2561937"/>
          </a:xfrm>
        </p:spPr>
        <p:txBody>
          <a:bodyPr/>
          <a:lstStyle/>
          <a:p>
            <a:pPr algn="ctr"/>
            <a:r>
              <a:rPr lang="en-US" sz="3200" u="sng" smtClean="0">
                <a:solidFill>
                  <a:srgbClr val="FF0000"/>
                </a:solidFill>
              </a:rPr>
              <a:t>Đề Tài</a:t>
            </a:r>
            <a:r>
              <a:rPr lang="en-US" sz="3200" smtClean="0">
                <a:solidFill>
                  <a:srgbClr val="002060"/>
                </a:solidFill>
              </a:rPr>
              <a:t/>
            </a:r>
            <a:br>
              <a:rPr lang="en-US" sz="3200" smtClean="0">
                <a:solidFill>
                  <a:srgbClr val="002060"/>
                </a:solidFill>
              </a:rPr>
            </a:br>
            <a:r>
              <a:rPr lang="en-US" sz="3200" i="0" smtClean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Áp dụng mô hình tưới nhỏ giọt cho vùng trồng rau sạch tại làng Túy Loan</a:t>
            </a:r>
            <a:br>
              <a:rPr lang="en-US" sz="3200" i="0" smtClean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</a:br>
            <a:r>
              <a:rPr lang="en-US" sz="3200" i="0" smtClean="0">
                <a:solidFill>
                  <a:srgbClr val="002060"/>
                </a:solidFill>
                <a:latin typeface="+mn-lt"/>
                <a:cs typeface="Times New Roman" panose="02020603050405020304" pitchFamily="18" charset="0"/>
              </a:rPr>
              <a:t>Thành phố Đà Nẵng</a:t>
            </a:r>
            <a:endParaRPr lang="en-US" sz="3200" i="0">
              <a:solidFill>
                <a:srgbClr val="00206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32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III. </a:t>
            </a:r>
            <a:r>
              <a:rPr lang="en-US" sz="3600" dirty="0" err="1" smtClean="0">
                <a:solidFill>
                  <a:schemeClr val="tx1"/>
                </a:solidFill>
              </a:rPr>
              <a:t>Giới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thiệu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mô</a:t>
            </a:r>
            <a:r>
              <a:rPr lang="en-US" sz="3600" dirty="0" smtClean="0">
                <a:solidFill>
                  <a:schemeClr val="tx1"/>
                </a:solidFill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</a:rPr>
              <a:t>hình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228" y="1600200"/>
            <a:ext cx="6937849" cy="44748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600" y="6259955"/>
            <a:ext cx="571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357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5. Sơ đồ mô hình hệ thống tưới nhỏ giọt</a:t>
            </a:r>
            <a:endParaRPr lang="en-US" sz="2000">
              <a:solidFill>
                <a:srgbClr val="357D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Sự khác biệt &amp; Sứ mệnh</a:t>
            </a:r>
            <a:endParaRPr lang="en-US" sz="3600">
              <a:solidFill>
                <a:srgbClr val="FF0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041700"/>
              </p:ext>
            </p:extLst>
          </p:nvPr>
        </p:nvGraphicFramePr>
        <p:xfrm>
          <a:off x="1295400" y="1600200"/>
          <a:ext cx="76962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0"/>
                <a:gridCol w="3848100"/>
              </a:tblGrid>
              <a:tr h="521788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Công</a:t>
                      </a:r>
                      <a:r>
                        <a:rPr lang="en-US" baseline="0" smtClean="0"/>
                        <a:t> nghệ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Mong</a:t>
                      </a:r>
                      <a:r>
                        <a:rPr lang="en-US" baseline="0" smtClean="0"/>
                        <a:t> muốn</a:t>
                      </a:r>
                      <a:endParaRPr lang="en-US"/>
                    </a:p>
                  </a:txBody>
                  <a:tcPr/>
                </a:tc>
              </a:tr>
              <a:tr h="900619"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Điều khiển bằng CẢM BIẾN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Giảm bớt công lao động  </a:t>
                      </a:r>
                      <a:endParaRPr lang="en-US"/>
                    </a:p>
                  </a:txBody>
                  <a:tcPr anchor="ctr"/>
                </a:tc>
              </a:tr>
              <a:tr h="1166516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Kiểm</a:t>
                      </a:r>
                      <a:r>
                        <a:rPr lang="en-US" baseline="0" smtClean="0"/>
                        <a:t> soát chính xác NHU CẦU NƯỚC, PHÂN BÓN cho cây trồng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Tiết kiệm lượng phân bón, và lượng điện tiêu thụ</a:t>
                      </a:r>
                      <a:endParaRPr lang="en-US"/>
                    </a:p>
                  </a:txBody>
                  <a:tcPr anchor="ctr"/>
                </a:tc>
              </a:tr>
              <a:tr h="816561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Điều</a:t>
                      </a:r>
                      <a:r>
                        <a:rPr lang="en-US" baseline="0" smtClean="0"/>
                        <a:t> khiển mô hình kết hợp bằng hệ thống CƠ &amp; TỰ ĐỘNG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Dễ</a:t>
                      </a:r>
                      <a:r>
                        <a:rPr lang="en-US" baseline="0" smtClean="0"/>
                        <a:t> dàng, linh hoạt trong quá trình vận hành và sửa chữa</a:t>
                      </a:r>
                      <a:endParaRPr lang="en-US"/>
                    </a:p>
                  </a:txBody>
                  <a:tcPr anchor="ctr"/>
                </a:tc>
              </a:tr>
              <a:tr h="1166516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MADE</a:t>
                      </a:r>
                      <a:r>
                        <a:rPr lang="en-US" baseline="0" smtClean="0"/>
                        <a:t> IN VIETNAM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Đưa</a:t>
                      </a:r>
                      <a:r>
                        <a:rPr lang="en-US" baseline="0" smtClean="0"/>
                        <a:t> sản phẩm tốt, chất lượng với giá rẻ hơn rất nhiều đến với người dân </a:t>
                      </a:r>
                      <a:endParaRPr lang="en-US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2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Mô hình mô phỏng</a:t>
            </a:r>
            <a:endParaRPr lang="en-US" sz="360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224" y="1695450"/>
            <a:ext cx="2247900" cy="2038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0" y="182880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 trên nhu cầu nước &amp; độ ẩm của cây trồng:</a:t>
            </a:r>
          </a:p>
          <a:p>
            <a:pPr algn="l"/>
            <a:r>
              <a:rPr lang="en-US" sz="24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Chọn loại cây đại diện là Cây CÀ CHUA.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do: 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 tỷ trọng lớn trong cơ cấu cây trồng trên địa bàn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loại cây có thời gian và chu kì sinh trưởng lớn nhất, nhu cầu sử dụng nước là cao nhất</a:t>
            </a:r>
          </a:p>
          <a:p>
            <a:pPr algn="l"/>
            <a:r>
              <a:rPr lang="en-US" sz="2400" i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tính toán đã nêu cụ thể trong báo cáo.</a:t>
            </a:r>
          </a:p>
        </p:txBody>
      </p:sp>
    </p:spTree>
    <p:extLst>
      <p:ext uri="{BB962C8B-B14F-4D97-AF65-F5344CB8AC3E}">
        <p14:creationId xmlns:p14="http://schemas.microsoft.com/office/powerpoint/2010/main" val="123766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chemeClr val="tx1"/>
                </a:solidFill>
              </a:rPr>
              <a:t>IV. Kết quả đạt được</a:t>
            </a:r>
            <a:endParaRPr lang="en-US" sz="360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756" y="1676400"/>
            <a:ext cx="6725042" cy="373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3636" y="569320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Hình 6: Mô hình mô phỏng tưới nhỏ giọt cho giai đoạn phát triển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8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36556" y="615008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accent2">
                    <a:lumMod val="75000"/>
                  </a:schemeClr>
                </a:solidFill>
              </a:rPr>
              <a:t>Hình 7: Giai đoạn cây ra hoa và kết quả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14" y="1488799"/>
            <a:ext cx="623674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295400" y="3886199"/>
            <a:ext cx="7348215" cy="259080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371600" y="1420014"/>
            <a:ext cx="7217407" cy="246618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chemeClr val="tx1"/>
                </a:solidFill>
              </a:rPr>
              <a:t>V. Đánh giá và kết luận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420014"/>
            <a:ext cx="7010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0070C0"/>
                </a:solidFill>
              </a:rPr>
              <a:t>Qua quá trình nghiên cứu và kiểm định bằng mô hình, cho thấy: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rgbClr val="0070C0"/>
                </a:solidFill>
              </a:rPr>
              <a:t>Cây sinh trưởng và phát triển tốt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rgbClr val="0070C0"/>
                </a:solidFill>
              </a:rPr>
              <a:t>Hệ thống tưới làm việc ổn định và bình thường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rgbClr val="0070C0"/>
                </a:solidFill>
              </a:rPr>
              <a:t>Mọi thao tác đều diễn ra tự động đúng như thiết kế đã đặt ra</a:t>
            </a:r>
          </a:p>
          <a:p>
            <a:endParaRPr lang="en-US" smtClean="0">
              <a:solidFill>
                <a:schemeClr val="accent2">
                  <a:lumMod val="75000"/>
                </a:schemeClr>
              </a:solidFill>
            </a:endParaRPr>
          </a:p>
          <a:p>
            <a:pPr lvl="0"/>
            <a:r>
              <a:rPr lang="en-US" sz="240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Bên cạnh đó, theo nghiên cứu của Viện khoa học thủy lợi Việt Nam việc áp dụng tưới nhỏ giọt mang lại những lợi ích: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Năng suất tăng 50 %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Giảm </a:t>
            </a:r>
            <a:r>
              <a:rPr lang="en-US" sz="2400" smtClean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70% </a:t>
            </a:r>
            <a:r>
              <a:rPr lang="en-US" sz="240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công lao động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Tiết kiệm từ 50- 70 % lượng nước tưới.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0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48200"/>
            <a:ext cx="1600200" cy="2048663"/>
          </a:xfrm>
          <a:prstGeom prst="rect">
            <a:avLst/>
          </a:prstGeom>
        </p:spPr>
      </p:pic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KẾT LUẬN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5088" y="1066800"/>
            <a:ext cx="774891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Mô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hình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tưới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nhỏ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giọt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là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phương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án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hiệu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quả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để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áp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dụng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cho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mô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hình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nông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nghiệp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trồng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RAT ở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thôn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</a:rPr>
              <a:t>Túy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 Loan</a:t>
            </a:r>
          </a:p>
          <a:p>
            <a:endParaRPr lang="en-US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0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Túy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Loan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rau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sạch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solidFill>
                  <a:srgbClr val="4472C4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ta”.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Hướng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phát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triển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tương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lai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33" y="3733800"/>
            <a:ext cx="4319911" cy="28723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800" y="1505025"/>
            <a:ext cx="71958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</a:t>
            </a:r>
            <a:r>
              <a:rPr lang="en-US" sz="2400" dirty="0" err="1" smtClean="0"/>
              <a:t>Nhóm</a:t>
            </a:r>
            <a:r>
              <a:rPr lang="en-US" sz="2400" dirty="0" smtClean="0"/>
              <a:t> </a:t>
            </a:r>
            <a:r>
              <a:rPr lang="en-US" sz="2400" dirty="0" err="1" smtClean="0"/>
              <a:t>đang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tục</a:t>
            </a:r>
            <a:r>
              <a:rPr lang="en-US" sz="2400" dirty="0" smtClean="0"/>
              <a:t> </a:t>
            </a:r>
            <a:r>
              <a:rPr lang="en-US" sz="2400" dirty="0" err="1" smtClean="0"/>
              <a:t>nghiên</a:t>
            </a:r>
            <a:r>
              <a:rPr lang="en-US" sz="2400" dirty="0" smtClean="0"/>
              <a:t> </a:t>
            </a:r>
            <a:r>
              <a:rPr lang="en-US" sz="2400" dirty="0" err="1" smtClean="0"/>
              <a:t>cứu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mong</a:t>
            </a:r>
            <a:r>
              <a:rPr lang="en-US" sz="2400" dirty="0" smtClean="0"/>
              <a:t> </a:t>
            </a:r>
            <a:r>
              <a:rPr lang="en-US" sz="2400" dirty="0" err="1" smtClean="0"/>
              <a:t>muốn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mềm</a:t>
            </a:r>
            <a:r>
              <a:rPr lang="en-US" sz="2400" dirty="0" smtClean="0"/>
              <a:t> di </a:t>
            </a:r>
            <a:r>
              <a:rPr lang="en-US" sz="2400" dirty="0" err="1" smtClean="0"/>
              <a:t>động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trực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thống</a:t>
            </a:r>
            <a:r>
              <a:rPr lang="en-US" sz="2400" dirty="0" smtClean="0"/>
              <a:t> </a:t>
            </a:r>
            <a:r>
              <a:rPr lang="en-US" sz="2400" dirty="0" err="1" smtClean="0"/>
              <a:t>bơm</a:t>
            </a:r>
            <a:r>
              <a:rPr lang="en-US" sz="2400" dirty="0" smtClean="0"/>
              <a:t> </a:t>
            </a:r>
            <a:r>
              <a:rPr lang="en-US" sz="2400" dirty="0" err="1" smtClean="0"/>
              <a:t>nhỏ</a:t>
            </a:r>
            <a:r>
              <a:rPr lang="en-US" sz="2400" dirty="0" smtClean="0"/>
              <a:t> </a:t>
            </a:r>
            <a:r>
              <a:rPr lang="en-US" sz="2400" dirty="0" err="1" smtClean="0"/>
              <a:t>giọt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-</a:t>
            </a: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người</a:t>
            </a:r>
            <a:r>
              <a:rPr lang="en-US" sz="2400" dirty="0" smtClean="0"/>
              <a:t> </a:t>
            </a:r>
            <a:r>
              <a:rPr lang="en-US" sz="2400" dirty="0" err="1" smtClean="0"/>
              <a:t>dùng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</a:t>
            </a:r>
            <a:r>
              <a:rPr lang="en-US" sz="2400" dirty="0" err="1" smtClean="0"/>
              <a:t>dõi</a:t>
            </a:r>
            <a:r>
              <a:rPr lang="en-US" sz="2400" dirty="0" smtClean="0"/>
              <a:t> </a:t>
            </a:r>
            <a:r>
              <a:rPr lang="en-US" sz="2400" dirty="0" err="1" smtClean="0"/>
              <a:t>cây</a:t>
            </a:r>
            <a:r>
              <a:rPr lang="en-US" sz="2400" dirty="0" smtClean="0"/>
              <a:t> </a:t>
            </a:r>
            <a:r>
              <a:rPr lang="en-US" sz="2400" dirty="0" err="1" smtClean="0"/>
              <a:t>trồng</a:t>
            </a:r>
            <a:r>
              <a:rPr lang="en-US" sz="2400" dirty="0" smtClean="0"/>
              <a:t> </a:t>
            </a:r>
            <a:r>
              <a:rPr lang="en-US" sz="2400" dirty="0" err="1" smtClean="0"/>
              <a:t>hằng</a:t>
            </a:r>
            <a:r>
              <a:rPr lang="en-US" sz="2400" dirty="0" smtClean="0"/>
              <a:t> </a:t>
            </a:r>
            <a:r>
              <a:rPr lang="en-US" sz="2400" dirty="0" err="1" smtClean="0"/>
              <a:t>ngày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linh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quá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tưới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en-US" sz="2400" dirty="0" err="1" smtClean="0"/>
              <a:t>xa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798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dirty="0" err="1" smtClean="0">
                <a:solidFill>
                  <a:srgbClr val="FF0000"/>
                </a:solidFill>
              </a:rPr>
              <a:t>Phần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</a:rPr>
              <a:t>mềm</a:t>
            </a:r>
            <a:r>
              <a:rPr lang="en-US" sz="3600" dirty="0" smtClean="0">
                <a:solidFill>
                  <a:srgbClr val="FF0000"/>
                </a:solidFill>
              </a:rPr>
              <a:t> WRED-HDD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76014" y="2057400"/>
            <a:ext cx="3505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Phần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50000"/>
                  </a:schemeClr>
                </a:solidFill>
              </a:rPr>
              <a:t>mềm</a:t>
            </a:r>
            <a:r>
              <a:rPr lang="en-US" sz="2400" b="1" dirty="0" smtClean="0">
                <a:solidFill>
                  <a:schemeClr val="accent2">
                    <a:lumMod val="50000"/>
                  </a:schemeClr>
                </a:solidFill>
              </a:rPr>
              <a:t> WRED-HDD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 smtClean="0"/>
              <a:t>Miễn</a:t>
            </a:r>
            <a:r>
              <a:rPr lang="en-US" sz="2400" dirty="0" smtClean="0"/>
              <a:t> </a:t>
            </a:r>
            <a:r>
              <a:rPr lang="en-US" sz="2400" dirty="0" err="1" smtClean="0"/>
              <a:t>phí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 smtClean="0"/>
              <a:t>Giúp</a:t>
            </a:r>
            <a:r>
              <a:rPr lang="en-US" sz="2400" dirty="0" smtClean="0"/>
              <a:t> </a:t>
            </a: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/>
              <a:t> </a:t>
            </a:r>
            <a:r>
              <a:rPr lang="en-US" sz="2400" dirty="0" smtClean="0"/>
              <a:t>,</a:t>
            </a:r>
            <a:r>
              <a:rPr lang="en-US" sz="2400" dirty="0" err="1" smtClean="0"/>
              <a:t>theo</a:t>
            </a:r>
            <a:r>
              <a:rPr lang="en-US" sz="2400" dirty="0" smtClean="0"/>
              <a:t> </a:t>
            </a:r>
            <a:r>
              <a:rPr lang="en-US" sz="2400" dirty="0" err="1" smtClean="0"/>
              <a:t>dõi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/>
              <a:t> 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 smtClean="0"/>
              <a:t>Dễ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err="1" smtClean="0"/>
              <a:t>Giao</a:t>
            </a:r>
            <a:r>
              <a:rPr lang="en-US" sz="2400" dirty="0" smtClean="0"/>
              <a:t> </a:t>
            </a:r>
            <a:r>
              <a:rPr lang="en-US" sz="2400" dirty="0" err="1" smtClean="0"/>
              <a:t>diện</a:t>
            </a:r>
            <a:r>
              <a:rPr lang="en-US" sz="2400" dirty="0" smtClean="0"/>
              <a:t> </a:t>
            </a:r>
            <a:r>
              <a:rPr lang="en-US" sz="2400" dirty="0" err="1" smtClean="0"/>
              <a:t>thân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.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371600"/>
            <a:ext cx="86702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600200" y="1650339"/>
            <a:ext cx="7010400" cy="452186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Một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vài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hình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ảnh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85207"/>
            <a:ext cx="2715236" cy="42991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85207"/>
            <a:ext cx="2674852" cy="429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7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NỘI DUNG BÁO CÁO</a:t>
            </a:r>
            <a:endParaRPr lang="en-US"/>
          </a:p>
        </p:txBody>
      </p:sp>
      <p:sp>
        <p:nvSpPr>
          <p:cNvPr id="28" name="AutoShape 2"/>
          <p:cNvSpPr>
            <a:spLocks noChangeArrowheads="1"/>
          </p:cNvSpPr>
          <p:nvPr/>
        </p:nvSpPr>
        <p:spPr bwMode="gray">
          <a:xfrm>
            <a:off x="2362200" y="4649787"/>
            <a:ext cx="50736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gray">
          <a:xfrm>
            <a:off x="2362200" y="3811587"/>
            <a:ext cx="50736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AutoShape 4"/>
          <p:cNvSpPr>
            <a:spLocks noChangeArrowheads="1"/>
          </p:cNvSpPr>
          <p:nvPr/>
        </p:nvSpPr>
        <p:spPr bwMode="gray">
          <a:xfrm>
            <a:off x="2362200" y="2973387"/>
            <a:ext cx="50736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gray">
          <a:xfrm>
            <a:off x="2362200" y="2133600"/>
            <a:ext cx="5410200" cy="503237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" name="Group 7"/>
          <p:cNvGrpSpPr>
            <a:grpSpLocks/>
          </p:cNvGrpSpPr>
          <p:nvPr/>
        </p:nvGrpSpPr>
        <p:grpSpPr bwMode="auto">
          <a:xfrm>
            <a:off x="2282825" y="2116137"/>
            <a:ext cx="523875" cy="527050"/>
            <a:chOff x="720" y="1488"/>
            <a:chExt cx="806" cy="808"/>
          </a:xfrm>
        </p:grpSpPr>
        <p:sp>
          <p:nvSpPr>
            <p:cNvPr id="33" name="Oval 8"/>
            <p:cNvSpPr>
              <a:spLocks noChangeArrowheads="1"/>
            </p:cNvSpPr>
            <p:nvPr/>
          </p:nvSpPr>
          <p:spPr bwMode="gray">
            <a:xfrm>
              <a:off x="720" y="1490"/>
              <a:ext cx="806" cy="806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" name="Picture 9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721" y="1488"/>
              <a:ext cx="800" cy="800"/>
            </a:xfrm>
            <a:prstGeom prst="rect">
              <a:avLst/>
            </a:prstGeom>
            <a:noFill/>
          </p:spPr>
        </p:pic>
      </p:grpSp>
      <p:sp>
        <p:nvSpPr>
          <p:cNvPr id="35" name="Text Box 10"/>
          <p:cNvSpPr txBox="1">
            <a:spLocks noChangeArrowheads="1"/>
          </p:cNvSpPr>
          <p:nvPr/>
        </p:nvSpPr>
        <p:spPr bwMode="gray">
          <a:xfrm>
            <a:off x="2328863" y="2084387"/>
            <a:ext cx="327025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i="1">
                <a:solidFill>
                  <a:srgbClr val="FFFFFF"/>
                </a:solidFill>
                <a:cs typeface="Arial" charset="0"/>
              </a:rPr>
              <a:t>1</a:t>
            </a:r>
          </a:p>
        </p:txBody>
      </p:sp>
      <p:grpSp>
        <p:nvGrpSpPr>
          <p:cNvPr id="36" name="Group 11"/>
          <p:cNvGrpSpPr>
            <a:grpSpLocks/>
          </p:cNvGrpSpPr>
          <p:nvPr/>
        </p:nvGrpSpPr>
        <p:grpSpPr bwMode="auto">
          <a:xfrm>
            <a:off x="2282825" y="2955925"/>
            <a:ext cx="523875" cy="527050"/>
            <a:chOff x="1188" y="1705"/>
            <a:chExt cx="330" cy="332"/>
          </a:xfrm>
        </p:grpSpPr>
        <p:sp>
          <p:nvSpPr>
            <p:cNvPr id="37" name="Oval 12"/>
            <p:cNvSpPr>
              <a:spLocks noChangeArrowheads="1"/>
            </p:cNvSpPr>
            <p:nvPr/>
          </p:nvSpPr>
          <p:spPr bwMode="gray">
            <a:xfrm>
              <a:off x="1188" y="1706"/>
              <a:ext cx="330" cy="331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8" name="Picture 13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1190" y="1705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39" name="Text Box 14"/>
          <p:cNvSpPr txBox="1">
            <a:spLocks noChangeArrowheads="1"/>
          </p:cNvSpPr>
          <p:nvPr/>
        </p:nvSpPr>
        <p:spPr bwMode="gray">
          <a:xfrm>
            <a:off x="2333625" y="2924175"/>
            <a:ext cx="34607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i="1">
                <a:solidFill>
                  <a:srgbClr val="FFFFFF"/>
                </a:solidFill>
                <a:cs typeface="Arial" charset="0"/>
              </a:rPr>
              <a:t>2</a:t>
            </a:r>
          </a:p>
        </p:txBody>
      </p:sp>
      <p:grpSp>
        <p:nvGrpSpPr>
          <p:cNvPr id="40" name="Group 15"/>
          <p:cNvGrpSpPr>
            <a:grpSpLocks/>
          </p:cNvGrpSpPr>
          <p:nvPr/>
        </p:nvGrpSpPr>
        <p:grpSpPr bwMode="auto">
          <a:xfrm>
            <a:off x="2282825" y="3794125"/>
            <a:ext cx="523875" cy="527050"/>
            <a:chOff x="1188" y="2112"/>
            <a:chExt cx="330" cy="332"/>
          </a:xfrm>
        </p:grpSpPr>
        <p:sp>
          <p:nvSpPr>
            <p:cNvPr id="41" name="Oval 16"/>
            <p:cNvSpPr>
              <a:spLocks noChangeArrowheads="1"/>
            </p:cNvSpPr>
            <p:nvPr/>
          </p:nvSpPr>
          <p:spPr bwMode="gray">
            <a:xfrm>
              <a:off x="1188" y="2113"/>
              <a:ext cx="330" cy="331"/>
            </a:xfrm>
            <a:prstGeom prst="ellipse">
              <a:avLst/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2" name="Picture 17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1190" y="2112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43" name="Text Box 18"/>
          <p:cNvSpPr txBox="1">
            <a:spLocks noChangeArrowheads="1"/>
          </p:cNvSpPr>
          <p:nvPr/>
        </p:nvSpPr>
        <p:spPr bwMode="gray">
          <a:xfrm>
            <a:off x="2336800" y="3762375"/>
            <a:ext cx="3143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i="1">
                <a:solidFill>
                  <a:srgbClr val="FFFFFF"/>
                </a:solidFill>
                <a:cs typeface="Arial" charset="0"/>
              </a:rPr>
              <a:t>3</a:t>
            </a:r>
          </a:p>
        </p:txBody>
      </p:sp>
      <p:grpSp>
        <p:nvGrpSpPr>
          <p:cNvPr id="44" name="Group 19"/>
          <p:cNvGrpSpPr>
            <a:grpSpLocks/>
          </p:cNvGrpSpPr>
          <p:nvPr/>
        </p:nvGrpSpPr>
        <p:grpSpPr bwMode="auto">
          <a:xfrm>
            <a:off x="2282825" y="4632325"/>
            <a:ext cx="523875" cy="527050"/>
            <a:chOff x="1188" y="2532"/>
            <a:chExt cx="330" cy="332"/>
          </a:xfrm>
        </p:grpSpPr>
        <p:sp>
          <p:nvSpPr>
            <p:cNvPr id="45" name="Oval 20"/>
            <p:cNvSpPr>
              <a:spLocks noChangeArrowheads="1"/>
            </p:cNvSpPr>
            <p:nvPr/>
          </p:nvSpPr>
          <p:spPr bwMode="gray">
            <a:xfrm>
              <a:off x="1188" y="2533"/>
              <a:ext cx="330" cy="331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" name="Picture 21" descr="dro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gray">
            <a:xfrm>
              <a:off x="1190" y="2532"/>
              <a:ext cx="328" cy="329"/>
            </a:xfrm>
            <a:prstGeom prst="rect">
              <a:avLst/>
            </a:prstGeom>
            <a:noFill/>
          </p:spPr>
        </p:pic>
      </p:grpSp>
      <p:sp>
        <p:nvSpPr>
          <p:cNvPr id="47" name="Text Box 22"/>
          <p:cNvSpPr txBox="1">
            <a:spLocks noChangeArrowheads="1"/>
          </p:cNvSpPr>
          <p:nvPr/>
        </p:nvSpPr>
        <p:spPr bwMode="gray">
          <a:xfrm>
            <a:off x="2328863" y="4600575"/>
            <a:ext cx="3270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i="1">
                <a:solidFill>
                  <a:srgbClr val="FFFFFF"/>
                </a:solidFill>
                <a:cs typeface="Arial" charset="0"/>
              </a:rPr>
              <a:t>4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gray">
          <a:xfrm>
            <a:off x="2857500" y="2154237"/>
            <a:ext cx="49149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smtClean="0">
                <a:cs typeface="Arial" charset="0"/>
              </a:rPr>
              <a:t>Đặt vấn đề- Mục tiêu nghiên cứu</a:t>
            </a:r>
            <a:endParaRPr lang="en-US" sz="2400" b="1">
              <a:cs typeface="Arial" charset="0"/>
            </a:endParaRPr>
          </a:p>
        </p:txBody>
      </p:sp>
      <p:sp>
        <p:nvSpPr>
          <p:cNvPr id="49" name="Text Box 24"/>
          <p:cNvSpPr txBox="1">
            <a:spLocks noChangeArrowheads="1"/>
          </p:cNvSpPr>
          <p:nvPr/>
        </p:nvSpPr>
        <p:spPr bwMode="gray">
          <a:xfrm>
            <a:off x="2857500" y="2994025"/>
            <a:ext cx="436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smtClean="0">
                <a:cs typeface="Arial" charset="0"/>
              </a:rPr>
              <a:t>Phương pháp nghiên cứu</a:t>
            </a:r>
            <a:endParaRPr lang="en-US" sz="2400" b="1">
              <a:cs typeface="Arial" charset="0"/>
            </a:endParaRPr>
          </a:p>
        </p:txBody>
      </p:sp>
      <p:sp>
        <p:nvSpPr>
          <p:cNvPr id="50" name="Text Box 25"/>
          <p:cNvSpPr txBox="1">
            <a:spLocks noChangeArrowheads="1"/>
          </p:cNvSpPr>
          <p:nvPr/>
        </p:nvSpPr>
        <p:spPr bwMode="gray">
          <a:xfrm>
            <a:off x="2857500" y="3832225"/>
            <a:ext cx="436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smtClean="0">
                <a:cs typeface="Arial" charset="0"/>
              </a:rPr>
              <a:t>Giới thiệu mô hình</a:t>
            </a:r>
            <a:endParaRPr lang="en-US" sz="2400" b="1">
              <a:cs typeface="Arial" charset="0"/>
            </a:endParaRPr>
          </a:p>
        </p:txBody>
      </p:sp>
      <p:sp>
        <p:nvSpPr>
          <p:cNvPr id="51" name="Text Box 26"/>
          <p:cNvSpPr txBox="1">
            <a:spLocks noChangeArrowheads="1"/>
          </p:cNvSpPr>
          <p:nvPr/>
        </p:nvSpPr>
        <p:spPr bwMode="gray">
          <a:xfrm>
            <a:off x="2857500" y="4672012"/>
            <a:ext cx="436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dirty="0" err="1" smtClean="0">
                <a:cs typeface="Arial" charset="0"/>
              </a:rPr>
              <a:t>Kết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b="1" dirty="0" err="1" smtClean="0">
                <a:cs typeface="Arial" charset="0"/>
              </a:rPr>
              <a:t>quả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b="1" dirty="0" err="1" smtClean="0">
                <a:cs typeface="Arial" charset="0"/>
              </a:rPr>
              <a:t>đạt</a:t>
            </a:r>
            <a:r>
              <a:rPr lang="en-US" sz="2400" b="1" dirty="0" smtClean="0">
                <a:cs typeface="Arial" charset="0"/>
              </a:rPr>
              <a:t> </a:t>
            </a:r>
            <a:r>
              <a:rPr lang="en-US" sz="2400" b="1" dirty="0" err="1" smtClean="0">
                <a:cs typeface="Arial" charset="0"/>
              </a:rPr>
              <a:t>được</a:t>
            </a:r>
            <a:endParaRPr lang="en-US" sz="2400" b="1" dirty="0">
              <a:cs typeface="Arial" charset="0"/>
            </a:endParaRPr>
          </a:p>
        </p:txBody>
      </p:sp>
      <p:sp>
        <p:nvSpPr>
          <p:cNvPr id="52" name="AutoShape 2"/>
          <p:cNvSpPr>
            <a:spLocks noChangeArrowheads="1"/>
          </p:cNvSpPr>
          <p:nvPr/>
        </p:nvSpPr>
        <p:spPr bwMode="gray">
          <a:xfrm>
            <a:off x="2365420" y="5486398"/>
            <a:ext cx="5073650" cy="503238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20"/>
          <p:cNvSpPr>
            <a:spLocks noChangeArrowheads="1"/>
          </p:cNvSpPr>
          <p:nvPr/>
        </p:nvSpPr>
        <p:spPr bwMode="gray">
          <a:xfrm>
            <a:off x="2279575" y="5472113"/>
            <a:ext cx="523875" cy="531870"/>
          </a:xfrm>
          <a:prstGeom prst="ellipse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gray">
          <a:xfrm>
            <a:off x="2332083" y="5437186"/>
            <a:ext cx="3270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b="1" i="1">
                <a:solidFill>
                  <a:srgbClr val="FFFFFF"/>
                </a:solidFill>
                <a:cs typeface="Arial" charset="0"/>
              </a:rPr>
              <a:t>5</a:t>
            </a:r>
          </a:p>
        </p:txBody>
      </p:sp>
      <p:sp>
        <p:nvSpPr>
          <p:cNvPr id="57" name="Text Box 26"/>
          <p:cNvSpPr txBox="1">
            <a:spLocks noChangeArrowheads="1"/>
          </p:cNvSpPr>
          <p:nvPr/>
        </p:nvSpPr>
        <p:spPr bwMode="gray">
          <a:xfrm>
            <a:off x="2860720" y="5508623"/>
            <a:ext cx="436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smtClean="0">
                <a:cs typeface="Arial" charset="0"/>
              </a:rPr>
              <a:t>Đánh giá và kết luận</a:t>
            </a:r>
            <a:endParaRPr lang="en-US" sz="2400" b="1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4926" y="2133600"/>
            <a:ext cx="758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CẢM </a:t>
            </a:r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ƠN </a:t>
            </a:r>
            <a:endParaRPr lang="en-US" sz="4800" b="1" dirty="0" smtClean="0">
              <a:ln w="66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QUÝ THẦY CÔ VÀ CÁC BẠN </a:t>
            </a:r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ĐÃ LẮNG NGHE !</a:t>
            </a:r>
          </a:p>
        </p:txBody>
      </p:sp>
      <p:pic>
        <p:nvPicPr>
          <p:cNvPr id="3" name="applaus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4387" y="62484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13288" y="1699520"/>
            <a:ext cx="758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smtClean="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3288" y="4214937"/>
            <a:ext cx="7581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357DA9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 chức dự án Learning Express (LEX) nghiên cứu thực tế tại địa bàn thôn Túy Loan, TP. Đà Nẵng. </a:t>
            </a:r>
          </a:p>
          <a:p>
            <a:pPr algn="ctr"/>
            <a:endParaRPr lang="en-US" sz="2400" b="1" smtClean="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b="1" smtClean="0">
                <a:solidFill>
                  <a:srgbClr val="357DA9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“ Tìm hiểu và giải quyết những vấn đề mà người dân đang phải đối mặt trong sản xuất rau sạch tại địa phương ”</a:t>
            </a:r>
            <a:endParaRPr lang="en-US" sz="2400" smtClean="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08" y="2639312"/>
            <a:ext cx="1545504" cy="13592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2746613"/>
            <a:ext cx="3275365" cy="934442"/>
          </a:xfrm>
          <a:prstGeom prst="rect">
            <a:avLst/>
          </a:prstGeom>
        </p:spPr>
      </p:pic>
      <p:sp>
        <p:nvSpPr>
          <p:cNvPr id="2" name="Cloud 1"/>
          <p:cNvSpPr/>
          <p:nvPr/>
        </p:nvSpPr>
        <p:spPr>
          <a:xfrm>
            <a:off x="3352800" y="1442637"/>
            <a:ext cx="2895600" cy="98034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4490165" y="2899849"/>
            <a:ext cx="620870" cy="67827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84598" y="1442637"/>
            <a:ext cx="23006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9/2017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Rectangle 7"/>
          <p:cNvSpPr txBox="1">
            <a:spLocks noChangeArrowheads="1"/>
          </p:cNvSpPr>
          <p:nvPr/>
        </p:nvSpPr>
        <p:spPr bwMode="gray">
          <a:xfrm>
            <a:off x="1400175" y="442205"/>
            <a:ext cx="64960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3600" kern="0" smtClean="0">
                <a:solidFill>
                  <a:schemeClr val="tx1"/>
                </a:solidFill>
              </a:rPr>
              <a:t>I. Giới thiệu và đặt vấn đề</a:t>
            </a:r>
            <a:endParaRPr lang="en-US" sz="3600" ker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30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Khảo sát thực tế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3288" y="1699520"/>
            <a:ext cx="758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smtClean="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solidFill>
                <a:srgbClr val="357DA9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01" y="1467881"/>
            <a:ext cx="3867150" cy="3867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92" y="1451825"/>
            <a:ext cx="4034408" cy="39089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3301" y="5571478"/>
            <a:ext cx="3867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357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2. Phỏng vấn, khảo sát về môi trường, cây trồng và con người </a:t>
            </a:r>
            <a:endParaRPr lang="en-US" sz="2000">
              <a:solidFill>
                <a:srgbClr val="357D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33215" y="5571478"/>
            <a:ext cx="4079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solidFill>
                  <a:srgbClr val="357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3. Thu thập các vấn đề, thảo luận nhóm và tìm hướng giải quyết</a:t>
            </a:r>
            <a:endParaRPr lang="en-US" sz="2000">
              <a:solidFill>
                <a:srgbClr val="357D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3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70" y="5031901"/>
            <a:ext cx="1251448" cy="1249313"/>
          </a:xfrm>
          <a:prstGeom prst="rect">
            <a:avLst/>
          </a:prstGeom>
        </p:spPr>
      </p:pic>
      <p:sp>
        <p:nvSpPr>
          <p:cNvPr id="3" name="Lightning Bolt 2"/>
          <p:cNvSpPr/>
          <p:nvPr/>
        </p:nvSpPr>
        <p:spPr>
          <a:xfrm>
            <a:off x="7137220" y="1438499"/>
            <a:ext cx="1067248" cy="61890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Oval 3"/>
          <p:cNvSpPr>
            <a:spLocks noChangeArrowheads="1"/>
          </p:cNvSpPr>
          <p:nvPr/>
        </p:nvSpPr>
        <p:spPr bwMode="gray">
          <a:xfrm>
            <a:off x="2760663" y="2352675"/>
            <a:ext cx="3743325" cy="3743325"/>
          </a:xfrm>
          <a:prstGeom prst="ellipse">
            <a:avLst/>
          </a:prstGeom>
          <a:gradFill rotWithShape="1">
            <a:gsLst>
              <a:gs pos="0">
                <a:srgbClr val="E6E6E6"/>
              </a:gs>
              <a:gs pos="14999">
                <a:srgbClr val="7D8496"/>
              </a:gs>
              <a:gs pos="53000">
                <a:srgbClr val="E6E6E6"/>
              </a:gs>
              <a:gs pos="67999">
                <a:srgbClr val="7D8496"/>
              </a:gs>
              <a:gs pos="92999">
                <a:srgbClr val="E6E6E6"/>
              </a:gs>
              <a:gs pos="100000">
                <a:srgbClr val="FFFFFF"/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gray">
          <a:xfrm>
            <a:off x="3254375" y="2832100"/>
            <a:ext cx="2749550" cy="2746375"/>
          </a:xfrm>
          <a:prstGeom prst="ellipse">
            <a:avLst/>
          </a:prstGeom>
          <a:gradFill rotWithShape="1">
            <a:gsLst>
              <a:gs pos="0">
                <a:srgbClr val="FFFFFF">
                  <a:gamma/>
                  <a:shade val="63137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63137"/>
                  <a:invGamma/>
                </a:srgbClr>
              </a:gs>
            </a:gsLst>
            <a:lin ang="270000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gray">
          <a:xfrm>
            <a:off x="3656012" y="3767013"/>
            <a:ext cx="198437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b="1" dirty="0" smtClean="0">
                <a:solidFill>
                  <a:srgbClr val="080808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charset="0"/>
              </a:rPr>
              <a:t>NEED</a:t>
            </a:r>
            <a:endParaRPr lang="en-US" sz="4000" b="1" dirty="0">
              <a:solidFill>
                <a:srgbClr val="080808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</p:txBody>
      </p:sp>
      <p:grpSp>
        <p:nvGrpSpPr>
          <p:cNvPr id="26633" name="Group 9"/>
          <p:cNvGrpSpPr>
            <a:grpSpLocks/>
          </p:cNvGrpSpPr>
          <p:nvPr/>
        </p:nvGrpSpPr>
        <p:grpSpPr bwMode="auto">
          <a:xfrm>
            <a:off x="3813175" y="1801459"/>
            <a:ext cx="1631950" cy="1612900"/>
            <a:chOff x="437" y="1700"/>
            <a:chExt cx="1110" cy="1096"/>
          </a:xfrm>
        </p:grpSpPr>
        <p:grpSp>
          <p:nvGrpSpPr>
            <p:cNvPr id="26634" name="Group 10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26635" name="Oval 11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3333CC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36" name="Oval 12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1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37" name="Group 13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26638" name="Oval 14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1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39" name="Oval 15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3333CC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640" name="Group 16"/>
          <p:cNvGrpSpPr>
            <a:grpSpLocks/>
          </p:cNvGrpSpPr>
          <p:nvPr/>
        </p:nvGrpSpPr>
        <p:grpSpPr bwMode="auto">
          <a:xfrm>
            <a:off x="2387600" y="4230688"/>
            <a:ext cx="1631950" cy="1612900"/>
            <a:chOff x="437" y="1700"/>
            <a:chExt cx="1110" cy="1096"/>
          </a:xfrm>
        </p:grpSpPr>
        <p:grpSp>
          <p:nvGrpSpPr>
            <p:cNvPr id="26641" name="Group 17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26642" name="Oval 18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43" name="Oval 19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44" name="Group 20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26645" name="Oval 21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46" name="Oval 22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chemeClr val="accent2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647" name="Group 23"/>
          <p:cNvGrpSpPr>
            <a:grpSpLocks/>
          </p:cNvGrpSpPr>
          <p:nvPr/>
        </p:nvGrpSpPr>
        <p:grpSpPr bwMode="auto">
          <a:xfrm>
            <a:off x="5118100" y="4230688"/>
            <a:ext cx="1631950" cy="1612900"/>
            <a:chOff x="437" y="1700"/>
            <a:chExt cx="1110" cy="1096"/>
          </a:xfrm>
        </p:grpSpPr>
        <p:grpSp>
          <p:nvGrpSpPr>
            <p:cNvPr id="26648" name="Group 24"/>
            <p:cNvGrpSpPr>
              <a:grpSpLocks/>
            </p:cNvGrpSpPr>
            <p:nvPr/>
          </p:nvGrpSpPr>
          <p:grpSpPr bwMode="auto">
            <a:xfrm>
              <a:off x="437" y="1700"/>
              <a:ext cx="1110" cy="1096"/>
              <a:chOff x="437" y="1700"/>
              <a:chExt cx="1110" cy="1096"/>
            </a:xfrm>
          </p:grpSpPr>
          <p:sp>
            <p:nvSpPr>
              <p:cNvPr id="26649" name="Oval 25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chemeClr val="hlink">
                  <a:alpha val="10001"/>
                </a:scheme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50" name="Oval 26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1" name="Group 27"/>
            <p:cNvGrpSpPr>
              <a:grpSpLocks/>
            </p:cNvGrpSpPr>
            <p:nvPr/>
          </p:nvGrpSpPr>
          <p:grpSpPr bwMode="auto">
            <a:xfrm>
              <a:off x="486" y="1748"/>
              <a:ext cx="1026" cy="1014"/>
              <a:chOff x="437" y="1700"/>
              <a:chExt cx="1110" cy="1096"/>
            </a:xfrm>
          </p:grpSpPr>
          <p:sp>
            <p:nvSpPr>
              <p:cNvPr id="26652" name="Oval 28"/>
              <p:cNvSpPr>
                <a:spLocks noChangeArrowheads="1"/>
              </p:cNvSpPr>
              <p:nvPr/>
            </p:nvSpPr>
            <p:spPr bwMode="gray">
              <a:xfrm>
                <a:off x="437" y="1700"/>
                <a:ext cx="1110" cy="1096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53" name="Oval 29"/>
              <p:cNvSpPr>
                <a:spLocks noChangeArrowheads="1"/>
              </p:cNvSpPr>
              <p:nvPr/>
            </p:nvSpPr>
            <p:spPr bwMode="gray">
              <a:xfrm>
                <a:off x="462" y="1725"/>
                <a:ext cx="1062" cy="1048"/>
              </a:xfrm>
              <a:prstGeom prst="ellipse">
                <a:avLst/>
              </a:prstGeom>
              <a:solidFill>
                <a:srgbClr val="817E00">
                  <a:alpha val="10001"/>
                </a:srgbClr>
              </a:solidFill>
              <a:ln w="5715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654" name="Group 30"/>
          <p:cNvGrpSpPr>
            <a:grpSpLocks/>
          </p:cNvGrpSpPr>
          <p:nvPr/>
        </p:nvGrpSpPr>
        <p:grpSpPr bwMode="auto">
          <a:xfrm>
            <a:off x="3871913" y="1878013"/>
            <a:ext cx="1466850" cy="1447800"/>
            <a:chOff x="708" y="2203"/>
            <a:chExt cx="751" cy="741"/>
          </a:xfrm>
        </p:grpSpPr>
        <p:sp>
          <p:nvSpPr>
            <p:cNvPr id="26655" name="Oval 31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56" name="Picture 32" descr="cir_lighteffect0"/>
            <p:cNvPicPr>
              <a:picLocks noChangeAspect="1" noChangeArrowheads="1"/>
            </p:cNvPicPr>
            <p:nvPr/>
          </p:nvPicPr>
          <p:blipFill>
            <a:blip r:embed="rId4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sp>
        <p:nvSpPr>
          <p:cNvPr id="26657" name="Rectangle 33"/>
          <p:cNvSpPr>
            <a:spLocks noChangeArrowheads="1"/>
          </p:cNvSpPr>
          <p:nvPr/>
        </p:nvSpPr>
        <p:spPr bwMode="gray">
          <a:xfrm>
            <a:off x="3864140" y="2197357"/>
            <a:ext cx="145097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8F8F8"/>
                </a:solidFill>
                <a:cs typeface="Arial" charset="0"/>
              </a:rPr>
              <a:t>1</a:t>
            </a:r>
            <a:endParaRPr lang="en-US" sz="4400" b="1" dirty="0">
              <a:solidFill>
                <a:srgbClr val="F8F8F8"/>
              </a:solidFill>
              <a:cs typeface="Arial" charset="0"/>
            </a:endParaRPr>
          </a:p>
        </p:txBody>
      </p:sp>
      <p:grpSp>
        <p:nvGrpSpPr>
          <p:cNvPr id="26658" name="Group 34"/>
          <p:cNvGrpSpPr>
            <a:grpSpLocks/>
          </p:cNvGrpSpPr>
          <p:nvPr/>
        </p:nvGrpSpPr>
        <p:grpSpPr bwMode="auto">
          <a:xfrm>
            <a:off x="2459038" y="4292600"/>
            <a:ext cx="1466850" cy="1447800"/>
            <a:chOff x="708" y="2203"/>
            <a:chExt cx="751" cy="741"/>
          </a:xfrm>
        </p:grpSpPr>
        <p:sp>
          <p:nvSpPr>
            <p:cNvPr id="26659" name="Oval 35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60" name="Picture 36" descr="cir_lighteffect0"/>
            <p:cNvPicPr>
              <a:picLocks noChangeAspect="1" noChangeArrowheads="1"/>
            </p:cNvPicPr>
            <p:nvPr/>
          </p:nvPicPr>
          <p:blipFill>
            <a:blip r:embed="rId4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26662" name="Group 38"/>
          <p:cNvGrpSpPr>
            <a:grpSpLocks/>
          </p:cNvGrpSpPr>
          <p:nvPr/>
        </p:nvGrpSpPr>
        <p:grpSpPr bwMode="auto">
          <a:xfrm>
            <a:off x="5219700" y="4292600"/>
            <a:ext cx="1466850" cy="1447800"/>
            <a:chOff x="708" y="2203"/>
            <a:chExt cx="751" cy="741"/>
          </a:xfrm>
        </p:grpSpPr>
        <p:sp>
          <p:nvSpPr>
            <p:cNvPr id="26663" name="Oval 39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rgbClr val="0099CC"/>
                </a:gs>
                <a:gs pos="100000">
                  <a:srgbClr val="0099CC">
                    <a:gamma/>
                    <a:shade val="31765"/>
                    <a:invGamma/>
                  </a:srgb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64" name="Picture 40" descr="cir_lighteffect0"/>
            <p:cNvPicPr>
              <a:picLocks noChangeAspect="1" noChangeArrowheads="1"/>
            </p:cNvPicPr>
            <p:nvPr/>
          </p:nvPicPr>
          <p:blipFill>
            <a:blip r:embed="rId4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grpSp>
        <p:nvGrpSpPr>
          <p:cNvPr id="26665" name="Group 41"/>
          <p:cNvGrpSpPr>
            <a:grpSpLocks/>
          </p:cNvGrpSpPr>
          <p:nvPr/>
        </p:nvGrpSpPr>
        <p:grpSpPr bwMode="auto">
          <a:xfrm>
            <a:off x="5202238" y="4292600"/>
            <a:ext cx="1466850" cy="1447800"/>
            <a:chOff x="708" y="2203"/>
            <a:chExt cx="751" cy="741"/>
          </a:xfrm>
        </p:grpSpPr>
        <p:sp>
          <p:nvSpPr>
            <p:cNvPr id="26666" name="Oval 42"/>
            <p:cNvSpPr>
              <a:spLocks noChangeArrowheads="1"/>
            </p:cNvSpPr>
            <p:nvPr/>
          </p:nvSpPr>
          <p:spPr bwMode="gray">
            <a:xfrm>
              <a:off x="728" y="2235"/>
              <a:ext cx="716" cy="7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31765"/>
                    <a:invGamma/>
                  </a:schemeClr>
                </a:gs>
              </a:gsLst>
              <a:lin ang="5400000" scaled="1"/>
            </a:gradFill>
            <a:ln w="38100" algn="ctr">
              <a:solidFill>
                <a:srgbClr val="F8F8F8">
                  <a:alpha val="80000"/>
                </a:srgb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6667" name="Picture 43" descr="cir_lighteffect0"/>
            <p:cNvPicPr>
              <a:picLocks noChangeAspect="1" noChangeArrowheads="1"/>
            </p:cNvPicPr>
            <p:nvPr/>
          </p:nvPicPr>
          <p:blipFill>
            <a:blip r:embed="rId4">
              <a:lum bright="18000" contrast="-12000"/>
            </a:blip>
            <a:srcRect/>
            <a:stretch>
              <a:fillRect/>
            </a:stretch>
          </p:blipFill>
          <p:spPr bwMode="gray">
            <a:xfrm>
              <a:off x="708" y="2203"/>
              <a:ext cx="751" cy="644"/>
            </a:xfrm>
            <a:prstGeom prst="rect">
              <a:avLst/>
            </a:prstGeom>
            <a:noFill/>
          </p:spPr>
        </p:pic>
      </p:grpSp>
      <p:sp>
        <p:nvSpPr>
          <p:cNvPr id="26668" name="Rectangle 44"/>
          <p:cNvSpPr>
            <a:spLocks noChangeArrowheads="1"/>
          </p:cNvSpPr>
          <p:nvPr/>
        </p:nvSpPr>
        <p:spPr bwMode="gray">
          <a:xfrm>
            <a:off x="5203825" y="4721225"/>
            <a:ext cx="145097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>
                <a:solidFill>
                  <a:srgbClr val="F8F8F8"/>
                </a:solidFill>
                <a:cs typeface="Arial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99106" y="1462991"/>
            <a:ext cx="4552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cs typeface="Arial" charset="0"/>
              </a:rPr>
              <a:t>GIẢM CHI PHÍ SỬ DỤNG ĐIỆN</a:t>
            </a: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gray">
          <a:xfrm>
            <a:off x="5254869" y="4692046"/>
            <a:ext cx="145097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4400" b="1">
                <a:solidFill>
                  <a:srgbClr val="F8F8F8"/>
                </a:solidFill>
                <a:cs typeface="Arial" charset="0"/>
              </a:rPr>
              <a:t>2</a:t>
            </a: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gray">
          <a:xfrm>
            <a:off x="2445615" y="4612416"/>
            <a:ext cx="145097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4400" b="1" smtClean="0">
                <a:solidFill>
                  <a:srgbClr val="F8F8F8"/>
                </a:solidFill>
                <a:cs typeface="Arial" charset="0"/>
              </a:rPr>
              <a:t>3</a:t>
            </a:r>
            <a:endParaRPr lang="en-US" sz="4400" b="1">
              <a:solidFill>
                <a:srgbClr val="F8F8F8"/>
              </a:solidFill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358703" y="5824801"/>
            <a:ext cx="3738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  <a:cs typeface="Arial" charset="0"/>
              </a:rPr>
              <a:t>GIẢM </a:t>
            </a:r>
            <a:r>
              <a:rPr lang="en-US" sz="2400" b="1" i="1" dirty="0" smtClean="0">
                <a:solidFill>
                  <a:srgbClr val="FF0000"/>
                </a:solidFill>
                <a:cs typeface="Arial" charset="0"/>
              </a:rPr>
              <a:t>CÔNG LAO ĐỘNG</a:t>
            </a:r>
            <a:endParaRPr lang="en-US" sz="2400" b="1" i="1" dirty="0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32" y="3010317"/>
            <a:ext cx="2034955" cy="268961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179578" y="3177160"/>
            <a:ext cx="14195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  <a:cs typeface="Arial" charset="0"/>
              </a:rPr>
              <a:t>SỬ DỤNG NGUỒN NƯỚC HIỆU QUẢ</a:t>
            </a:r>
            <a:endParaRPr lang="en-US" sz="2400" b="1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52" name="Rectangle 7"/>
          <p:cNvSpPr>
            <a:spLocks noGrp="1" noChangeArrowheads="1"/>
          </p:cNvSpPr>
          <p:nvPr>
            <p:ph type="title"/>
          </p:nvPr>
        </p:nvSpPr>
        <p:spPr>
          <a:xfrm>
            <a:off x="1276350" y="457200"/>
            <a:ext cx="6496050" cy="762000"/>
          </a:xfrm>
        </p:spPr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Vấn đề và nhu cầu thực tế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744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AutoShape 3"/>
          <p:cNvSpPr>
            <a:spLocks noChangeArrowheads="1"/>
          </p:cNvSpPr>
          <p:nvPr/>
        </p:nvSpPr>
        <p:spPr bwMode="gray">
          <a:xfrm>
            <a:off x="6073775" y="2720975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accent1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AutoShape 4"/>
          <p:cNvSpPr>
            <a:spLocks noChangeArrowheads="1"/>
          </p:cNvSpPr>
          <p:nvPr/>
        </p:nvSpPr>
        <p:spPr bwMode="gray">
          <a:xfrm>
            <a:off x="6086475" y="3886200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accent2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AutoShape 5"/>
          <p:cNvSpPr>
            <a:spLocks noChangeArrowheads="1"/>
          </p:cNvSpPr>
          <p:nvPr/>
        </p:nvSpPr>
        <p:spPr bwMode="gray">
          <a:xfrm>
            <a:off x="6073775" y="5110163"/>
            <a:ext cx="455613" cy="381000"/>
          </a:xfrm>
          <a:prstGeom prst="downArrow">
            <a:avLst>
              <a:gd name="adj1" fmla="val 58889"/>
              <a:gd name="adj2" fmla="val 60000"/>
            </a:avLst>
          </a:prstGeom>
          <a:solidFill>
            <a:schemeClr val="hlink"/>
          </a:solidFill>
          <a:ln w="19050">
            <a:solidFill>
              <a:srgbClr val="FFFFFF"/>
            </a:solidFill>
            <a:miter lim="800000"/>
            <a:headEnd/>
            <a:tailEnd/>
          </a:ln>
          <a:effectLst>
            <a:outerShdw dist="35921" dir="2700000" algn="ctr" rotWithShape="0">
              <a:srgbClr val="B2B2B2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247" name="Group 7"/>
          <p:cNvGrpSpPr>
            <a:grpSpLocks/>
          </p:cNvGrpSpPr>
          <p:nvPr/>
        </p:nvGrpSpPr>
        <p:grpSpPr bwMode="auto">
          <a:xfrm>
            <a:off x="4254500" y="1958975"/>
            <a:ext cx="4051300" cy="914400"/>
            <a:chOff x="2728" y="1008"/>
            <a:chExt cx="2552" cy="576"/>
          </a:xfrm>
        </p:grpSpPr>
        <p:sp>
          <p:nvSpPr>
            <p:cNvPr id="10248" name="Rectangle 8"/>
            <p:cNvSpPr>
              <a:spLocks noChangeArrowheads="1"/>
            </p:cNvSpPr>
            <p:nvPr/>
          </p:nvSpPr>
          <p:spPr bwMode="gray">
            <a:xfrm>
              <a:off x="2728" y="1008"/>
              <a:ext cx="2552" cy="57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gray">
            <a:xfrm>
              <a:off x="2735" y="1014"/>
              <a:ext cx="2536" cy="26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gray">
            <a:xfrm>
              <a:off x="2736" y="1264"/>
              <a:ext cx="2535" cy="314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gamma/>
                    <a:tint val="61176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1" name="Text Box 11"/>
          <p:cNvSpPr txBox="1">
            <a:spLocks noChangeArrowheads="1"/>
          </p:cNvSpPr>
          <p:nvPr/>
        </p:nvSpPr>
        <p:spPr bwMode="gray">
          <a:xfrm>
            <a:off x="3928049" y="2490392"/>
            <a:ext cx="47994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smtClean="0">
                <a:solidFill>
                  <a:srgbClr val="000000"/>
                </a:solidFill>
                <a:cs typeface="Arial" charset="0"/>
              </a:rPr>
              <a:t>Trực tiếp ( Singapore+ DUT) </a:t>
            </a:r>
            <a:endParaRPr lang="en-US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10252" name="Group 12"/>
          <p:cNvGrpSpPr>
            <a:grpSpLocks/>
          </p:cNvGrpSpPr>
          <p:nvPr/>
        </p:nvGrpSpPr>
        <p:grpSpPr bwMode="auto">
          <a:xfrm>
            <a:off x="4267200" y="3130550"/>
            <a:ext cx="4051300" cy="914400"/>
            <a:chOff x="2736" y="1803"/>
            <a:chExt cx="2552" cy="576"/>
          </a:xfrm>
        </p:grpSpPr>
        <p:sp>
          <p:nvSpPr>
            <p:cNvPr id="10253" name="Rectangle 13"/>
            <p:cNvSpPr>
              <a:spLocks noChangeArrowheads="1"/>
            </p:cNvSpPr>
            <p:nvPr/>
          </p:nvSpPr>
          <p:spPr bwMode="ltGray">
            <a:xfrm>
              <a:off x="2736" y="1803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4" name="Rectangle 14"/>
            <p:cNvSpPr>
              <a:spLocks noChangeArrowheads="1"/>
            </p:cNvSpPr>
            <p:nvPr/>
          </p:nvSpPr>
          <p:spPr bwMode="ltGray">
            <a:xfrm>
              <a:off x="2743" y="1809"/>
              <a:ext cx="2536" cy="26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5" name="Rectangle 15"/>
            <p:cNvSpPr>
              <a:spLocks noChangeArrowheads="1"/>
            </p:cNvSpPr>
            <p:nvPr/>
          </p:nvSpPr>
          <p:spPr bwMode="ltGray">
            <a:xfrm>
              <a:off x="2744" y="2059"/>
              <a:ext cx="2535" cy="314"/>
            </a:xfrm>
            <a:prstGeom prst="rect">
              <a:avLst/>
            </a:prstGeom>
            <a:gradFill rotWithShape="1">
              <a:gsLst>
                <a:gs pos="0">
                  <a:schemeClr val="accent2">
                    <a:gamma/>
                    <a:tint val="61176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56" name="Text Box 16"/>
          <p:cNvSpPr txBox="1">
            <a:spLocks noChangeArrowheads="1"/>
          </p:cNvSpPr>
          <p:nvPr/>
        </p:nvSpPr>
        <p:spPr bwMode="gray">
          <a:xfrm>
            <a:off x="4114801" y="3649663"/>
            <a:ext cx="44196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cs typeface="Arial" charset="0"/>
              </a:rPr>
              <a:t>Design thinking ( Singapore+ DUT)</a:t>
            </a:r>
            <a:endParaRPr lang="en-US" b="1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10257" name="Group 17"/>
          <p:cNvGrpSpPr>
            <a:grpSpLocks/>
          </p:cNvGrpSpPr>
          <p:nvPr/>
        </p:nvGrpSpPr>
        <p:grpSpPr bwMode="auto">
          <a:xfrm>
            <a:off x="4254500" y="4338638"/>
            <a:ext cx="4051300" cy="914400"/>
            <a:chOff x="2728" y="2612"/>
            <a:chExt cx="2552" cy="576"/>
          </a:xfrm>
        </p:grpSpPr>
        <p:sp>
          <p:nvSpPr>
            <p:cNvPr id="10258" name="Rectangle 18"/>
            <p:cNvSpPr>
              <a:spLocks noChangeArrowheads="1"/>
            </p:cNvSpPr>
            <p:nvPr/>
          </p:nvSpPr>
          <p:spPr bwMode="ltGray">
            <a:xfrm>
              <a:off x="2728" y="2612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59" name="Rectangle 19"/>
            <p:cNvSpPr>
              <a:spLocks noChangeArrowheads="1"/>
            </p:cNvSpPr>
            <p:nvPr/>
          </p:nvSpPr>
          <p:spPr bwMode="ltGray">
            <a:xfrm>
              <a:off x="2735" y="2618"/>
              <a:ext cx="2536" cy="262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0" name="Rectangle 20"/>
            <p:cNvSpPr>
              <a:spLocks noChangeArrowheads="1"/>
            </p:cNvSpPr>
            <p:nvPr/>
          </p:nvSpPr>
          <p:spPr bwMode="ltGray">
            <a:xfrm>
              <a:off x="2736" y="2868"/>
              <a:ext cx="2535" cy="314"/>
            </a:xfrm>
            <a:prstGeom prst="rect">
              <a:avLst/>
            </a:prstGeom>
            <a:gradFill rotWithShape="1">
              <a:gsLst>
                <a:gs pos="0">
                  <a:schemeClr val="hlink">
                    <a:gamma/>
                    <a:tint val="61176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262" name="Group 22"/>
          <p:cNvGrpSpPr>
            <a:grpSpLocks/>
          </p:cNvGrpSpPr>
          <p:nvPr/>
        </p:nvGrpSpPr>
        <p:grpSpPr bwMode="auto">
          <a:xfrm>
            <a:off x="4254500" y="5562600"/>
            <a:ext cx="4051300" cy="914400"/>
            <a:chOff x="2728" y="3421"/>
            <a:chExt cx="2552" cy="576"/>
          </a:xfrm>
        </p:grpSpPr>
        <p:sp>
          <p:nvSpPr>
            <p:cNvPr id="10263" name="Rectangle 23"/>
            <p:cNvSpPr>
              <a:spLocks noChangeArrowheads="1"/>
            </p:cNvSpPr>
            <p:nvPr/>
          </p:nvSpPr>
          <p:spPr bwMode="ltGray">
            <a:xfrm>
              <a:off x="2728" y="3421"/>
              <a:ext cx="2552" cy="5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4" name="Rectangle 24"/>
            <p:cNvSpPr>
              <a:spLocks noChangeArrowheads="1"/>
            </p:cNvSpPr>
            <p:nvPr/>
          </p:nvSpPr>
          <p:spPr bwMode="ltGray">
            <a:xfrm>
              <a:off x="2735" y="3427"/>
              <a:ext cx="2536" cy="26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5" name="Rectangle 25"/>
            <p:cNvSpPr>
              <a:spLocks noChangeArrowheads="1"/>
            </p:cNvSpPr>
            <p:nvPr/>
          </p:nvSpPr>
          <p:spPr bwMode="ltGray">
            <a:xfrm>
              <a:off x="2736" y="3677"/>
              <a:ext cx="2535" cy="314"/>
            </a:xfrm>
            <a:prstGeom prst="rect">
              <a:avLst/>
            </a:prstGeom>
            <a:gradFill rotWithShape="1">
              <a:gsLst>
                <a:gs pos="0">
                  <a:schemeClr val="folHlink">
                    <a:gamma/>
                    <a:tint val="61176"/>
                    <a:invGamma/>
                  </a:schemeClr>
                </a:gs>
                <a:gs pos="100000">
                  <a:schemeClr val="folHlink"/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67" name="Text Box 27"/>
          <p:cNvSpPr txBox="1">
            <a:spLocks noChangeArrowheads="1"/>
          </p:cNvSpPr>
          <p:nvPr/>
        </p:nvSpPr>
        <p:spPr bwMode="black">
          <a:xfrm>
            <a:off x="4485481" y="1990844"/>
            <a:ext cx="368458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KHẢO SÁT, PHỎNG VẤN</a:t>
            </a:r>
            <a:endParaRPr lang="en-US" sz="22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black">
          <a:xfrm>
            <a:off x="4474749" y="3108325"/>
            <a:ext cx="3517900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XÁC ĐỊNH NHU CẦU </a:t>
            </a:r>
            <a:endParaRPr lang="en-US" sz="22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69" name="Text Box 29"/>
          <p:cNvSpPr txBox="1">
            <a:spLocks noChangeArrowheads="1"/>
          </p:cNvSpPr>
          <p:nvPr/>
        </p:nvSpPr>
        <p:spPr bwMode="black">
          <a:xfrm>
            <a:off x="3928049" y="4340681"/>
            <a:ext cx="4588107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THIẾT KẾ MÔ HÌNH THỰC TẾ </a:t>
            </a:r>
            <a:endParaRPr lang="en-US" sz="2200" b="1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270" name="Text Box 30"/>
          <p:cNvSpPr txBox="1">
            <a:spLocks noChangeArrowheads="1"/>
          </p:cNvSpPr>
          <p:nvPr/>
        </p:nvSpPr>
        <p:spPr bwMode="black">
          <a:xfrm>
            <a:off x="4548348" y="5548702"/>
            <a:ext cx="353186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b="1" smtClean="0">
                <a:solidFill>
                  <a:srgbClr val="FFFFFF"/>
                </a:solidFill>
                <a:cs typeface="Arial" charset="0"/>
              </a:rPr>
              <a:t>TK MÔ HÌNH MÔ PHỎNG</a:t>
            </a:r>
            <a:endParaRPr lang="en-US" sz="2200" b="1">
              <a:solidFill>
                <a:srgbClr val="FFFFFF"/>
              </a:solidFill>
              <a:cs typeface="Arial" charset="0"/>
            </a:endParaRPr>
          </a:p>
        </p:txBody>
      </p:sp>
      <p:grpSp>
        <p:nvGrpSpPr>
          <p:cNvPr id="10271" name="Group 31"/>
          <p:cNvGrpSpPr>
            <a:grpSpLocks/>
          </p:cNvGrpSpPr>
          <p:nvPr/>
        </p:nvGrpSpPr>
        <p:grpSpPr bwMode="auto">
          <a:xfrm>
            <a:off x="1019750" y="1868954"/>
            <a:ext cx="2832100" cy="2376488"/>
            <a:chOff x="357" y="1193"/>
            <a:chExt cx="1784" cy="1497"/>
          </a:xfrm>
        </p:grpSpPr>
        <p:sp>
          <p:nvSpPr>
            <p:cNvPr id="10272" name="Freeform 32"/>
            <p:cNvSpPr>
              <a:spLocks/>
            </p:cNvSpPr>
            <p:nvPr/>
          </p:nvSpPr>
          <p:spPr bwMode="gray">
            <a:xfrm flipH="1">
              <a:off x="1156" y="2240"/>
              <a:ext cx="841" cy="432"/>
            </a:xfrm>
            <a:custGeom>
              <a:avLst/>
              <a:gdLst/>
              <a:ahLst/>
              <a:cxnLst>
                <a:cxn ang="0">
                  <a:pos x="0" y="166"/>
                </a:cxn>
                <a:cxn ang="0">
                  <a:pos x="58" y="173"/>
                </a:cxn>
                <a:cxn ang="0">
                  <a:pos x="297" y="32"/>
                </a:cxn>
                <a:cxn ang="0">
                  <a:pos x="289" y="8"/>
                </a:cxn>
                <a:cxn ang="0">
                  <a:pos x="223" y="26"/>
                </a:cxn>
                <a:cxn ang="0">
                  <a:pos x="0" y="166"/>
                </a:cxn>
              </a:cxnLst>
              <a:rect l="0" t="0" r="r" b="b"/>
              <a:pathLst>
                <a:path w="335" h="173">
                  <a:moveTo>
                    <a:pt x="0" y="166"/>
                  </a:moveTo>
                  <a:lnTo>
                    <a:pt x="58" y="173"/>
                  </a:lnTo>
                  <a:lnTo>
                    <a:pt x="297" y="32"/>
                  </a:lnTo>
                  <a:cubicBezTo>
                    <a:pt x="335" y="5"/>
                    <a:pt x="301" y="9"/>
                    <a:pt x="289" y="8"/>
                  </a:cubicBezTo>
                  <a:cubicBezTo>
                    <a:pt x="277" y="7"/>
                    <a:pt x="271" y="0"/>
                    <a:pt x="223" y="26"/>
                  </a:cubicBezTo>
                  <a:lnTo>
                    <a:pt x="0" y="166"/>
                  </a:lnTo>
                  <a:close/>
                </a:path>
              </a:pathLst>
            </a:custGeom>
            <a:gradFill rotWithShape="1">
              <a:gsLst>
                <a:gs pos="0">
                  <a:srgbClr val="333333">
                    <a:gamma/>
                    <a:shade val="0"/>
                    <a:invGamma/>
                    <a:alpha val="0"/>
                  </a:srgb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273" name="Freeform 33"/>
            <p:cNvSpPr>
              <a:spLocks/>
            </p:cNvSpPr>
            <p:nvPr/>
          </p:nvSpPr>
          <p:spPr bwMode="gray">
            <a:xfrm>
              <a:off x="663" y="2133"/>
              <a:ext cx="882" cy="418"/>
            </a:xfrm>
            <a:custGeom>
              <a:avLst/>
              <a:gdLst/>
              <a:ahLst/>
              <a:cxnLst>
                <a:cxn ang="0">
                  <a:pos x="882" y="374"/>
                </a:cxn>
                <a:cxn ang="0">
                  <a:pos x="719" y="425"/>
                </a:cxn>
                <a:cxn ang="0">
                  <a:pos x="88" y="93"/>
                </a:cxn>
                <a:cxn ang="0">
                  <a:pos x="188" y="3"/>
                </a:cxn>
                <a:cxn ang="0">
                  <a:pos x="343" y="73"/>
                </a:cxn>
                <a:cxn ang="0">
                  <a:pos x="882" y="374"/>
                </a:cxn>
              </a:cxnLst>
              <a:rect l="0" t="0" r="r" b="b"/>
              <a:pathLst>
                <a:path w="882" h="425">
                  <a:moveTo>
                    <a:pt x="882" y="374"/>
                  </a:moveTo>
                  <a:lnTo>
                    <a:pt x="719" y="425"/>
                  </a:lnTo>
                  <a:lnTo>
                    <a:pt x="88" y="93"/>
                  </a:lnTo>
                  <a:cubicBezTo>
                    <a:pt x="0" y="23"/>
                    <a:pt x="145" y="5"/>
                    <a:pt x="188" y="3"/>
                  </a:cubicBezTo>
                  <a:cubicBezTo>
                    <a:pt x="218" y="0"/>
                    <a:pt x="221" y="8"/>
                    <a:pt x="343" y="73"/>
                  </a:cubicBezTo>
                  <a:lnTo>
                    <a:pt x="882" y="374"/>
                  </a:lnTo>
                  <a:close/>
                </a:path>
              </a:pathLst>
            </a:custGeom>
            <a:gradFill rotWithShape="1">
              <a:gsLst>
                <a:gs pos="0">
                  <a:srgbClr val="333333">
                    <a:gamma/>
                    <a:shade val="0"/>
                    <a:invGamma/>
                    <a:alpha val="0"/>
                  </a:srgb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274" name="Freeform 34"/>
            <p:cNvSpPr>
              <a:spLocks/>
            </p:cNvSpPr>
            <p:nvPr/>
          </p:nvSpPr>
          <p:spPr bwMode="gray">
            <a:xfrm>
              <a:off x="357" y="2336"/>
              <a:ext cx="748" cy="354"/>
            </a:xfrm>
            <a:custGeom>
              <a:avLst/>
              <a:gdLst/>
              <a:ahLst/>
              <a:cxnLst>
                <a:cxn ang="0">
                  <a:pos x="748" y="320"/>
                </a:cxn>
                <a:cxn ang="0">
                  <a:pos x="604" y="354"/>
                </a:cxn>
                <a:cxn ang="0">
                  <a:pos x="63" y="84"/>
                </a:cxn>
                <a:cxn ang="0">
                  <a:pos x="221" y="39"/>
                </a:cxn>
                <a:cxn ang="0">
                  <a:pos x="748" y="320"/>
                </a:cxn>
              </a:cxnLst>
              <a:rect l="0" t="0" r="r" b="b"/>
              <a:pathLst>
                <a:path w="748" h="354">
                  <a:moveTo>
                    <a:pt x="748" y="320"/>
                  </a:moveTo>
                  <a:lnTo>
                    <a:pt x="604" y="354"/>
                  </a:lnTo>
                  <a:lnTo>
                    <a:pt x="63" y="84"/>
                  </a:lnTo>
                  <a:cubicBezTo>
                    <a:pt x="0" y="31"/>
                    <a:pt x="107" y="0"/>
                    <a:pt x="221" y="39"/>
                  </a:cubicBezTo>
                  <a:lnTo>
                    <a:pt x="748" y="320"/>
                  </a:lnTo>
                  <a:close/>
                </a:path>
              </a:pathLst>
            </a:custGeom>
            <a:gradFill rotWithShape="1">
              <a:gsLst>
                <a:gs pos="0">
                  <a:srgbClr val="333333">
                    <a:gamma/>
                    <a:shade val="0"/>
                    <a:invGamma/>
                    <a:alpha val="0"/>
                  </a:srgbClr>
                </a:gs>
                <a:gs pos="100000">
                  <a:srgbClr val="333333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275" name="Group 35"/>
            <p:cNvGrpSpPr>
              <a:grpSpLocks/>
            </p:cNvGrpSpPr>
            <p:nvPr/>
          </p:nvGrpSpPr>
          <p:grpSpPr bwMode="auto">
            <a:xfrm>
              <a:off x="827" y="1193"/>
              <a:ext cx="1314" cy="1490"/>
              <a:chOff x="313" y="2400"/>
              <a:chExt cx="1349" cy="1534"/>
            </a:xfrm>
          </p:grpSpPr>
          <p:sp>
            <p:nvSpPr>
              <p:cNvPr id="10276" name="Freeform 36"/>
              <p:cNvSpPr>
                <a:spLocks/>
              </p:cNvSpPr>
              <p:nvPr/>
            </p:nvSpPr>
            <p:spPr bwMode="gray">
              <a:xfrm flipH="1">
                <a:off x="1229" y="2814"/>
                <a:ext cx="433" cy="1097"/>
              </a:xfrm>
              <a:custGeom>
                <a:avLst/>
                <a:gdLst/>
                <a:ahLst/>
                <a:cxnLst>
                  <a:cxn ang="0">
                    <a:pos x="103" y="101"/>
                  </a:cxn>
                  <a:cxn ang="0">
                    <a:pos x="74" y="50"/>
                  </a:cxn>
                  <a:cxn ang="0">
                    <a:pos x="121" y="1"/>
                  </a:cxn>
                  <a:cxn ang="0">
                    <a:pos x="171" y="52"/>
                  </a:cxn>
                  <a:cxn ang="0">
                    <a:pos x="135" y="101"/>
                  </a:cxn>
                  <a:cxn ang="0">
                    <a:pos x="134" y="124"/>
                  </a:cxn>
                  <a:cxn ang="0">
                    <a:pos x="209" y="145"/>
                  </a:cxn>
                  <a:cxn ang="0">
                    <a:pos x="221" y="204"/>
                  </a:cxn>
                  <a:cxn ang="0">
                    <a:pos x="218" y="321"/>
                  </a:cxn>
                  <a:cxn ang="0">
                    <a:pos x="209" y="365"/>
                  </a:cxn>
                  <a:cxn ang="0">
                    <a:pos x="196" y="308"/>
                  </a:cxn>
                  <a:cxn ang="0">
                    <a:pos x="187" y="202"/>
                  </a:cxn>
                  <a:cxn ang="0">
                    <a:pos x="170" y="321"/>
                  </a:cxn>
                  <a:cxn ang="0">
                    <a:pos x="144" y="569"/>
                  </a:cxn>
                  <a:cxn ang="0">
                    <a:pos x="78" y="565"/>
                  </a:cxn>
                  <a:cxn ang="0">
                    <a:pos x="50" y="325"/>
                  </a:cxn>
                  <a:cxn ang="0">
                    <a:pos x="33" y="208"/>
                  </a:cxn>
                  <a:cxn ang="0">
                    <a:pos x="25" y="310"/>
                  </a:cxn>
                  <a:cxn ang="0">
                    <a:pos x="12" y="365"/>
                  </a:cxn>
                  <a:cxn ang="0">
                    <a:pos x="1" y="305"/>
                  </a:cxn>
                  <a:cxn ang="0">
                    <a:pos x="7" y="184"/>
                  </a:cxn>
                  <a:cxn ang="0">
                    <a:pos x="23" y="140"/>
                  </a:cxn>
                  <a:cxn ang="0">
                    <a:pos x="102" y="124"/>
                  </a:cxn>
                  <a:cxn ang="0">
                    <a:pos x="103" y="101"/>
                  </a:cxn>
                </a:cxnLst>
                <a:rect l="0" t="0" r="r" b="b"/>
                <a:pathLst>
                  <a:path w="224" h="569">
                    <a:moveTo>
                      <a:pt x="103" y="101"/>
                    </a:moveTo>
                    <a:cubicBezTo>
                      <a:pt x="87" y="94"/>
                      <a:pt x="75" y="75"/>
                      <a:pt x="74" y="50"/>
                    </a:cubicBezTo>
                    <a:cubicBezTo>
                      <a:pt x="72" y="26"/>
                      <a:pt x="90" y="0"/>
                      <a:pt x="121" y="1"/>
                    </a:cubicBezTo>
                    <a:cubicBezTo>
                      <a:pt x="152" y="2"/>
                      <a:pt x="172" y="18"/>
                      <a:pt x="171" y="52"/>
                    </a:cubicBezTo>
                    <a:cubicBezTo>
                      <a:pt x="170" y="85"/>
                      <a:pt x="151" y="96"/>
                      <a:pt x="135" y="101"/>
                    </a:cubicBezTo>
                    <a:cubicBezTo>
                      <a:pt x="132" y="111"/>
                      <a:pt x="132" y="118"/>
                      <a:pt x="134" y="124"/>
                    </a:cubicBezTo>
                    <a:cubicBezTo>
                      <a:pt x="151" y="131"/>
                      <a:pt x="194" y="132"/>
                      <a:pt x="209" y="145"/>
                    </a:cubicBezTo>
                    <a:cubicBezTo>
                      <a:pt x="224" y="156"/>
                      <a:pt x="219" y="175"/>
                      <a:pt x="221" y="204"/>
                    </a:cubicBezTo>
                    <a:lnTo>
                      <a:pt x="218" y="321"/>
                    </a:lnTo>
                    <a:cubicBezTo>
                      <a:pt x="216" y="348"/>
                      <a:pt x="212" y="367"/>
                      <a:pt x="209" y="365"/>
                    </a:cubicBezTo>
                    <a:cubicBezTo>
                      <a:pt x="199" y="370"/>
                      <a:pt x="200" y="335"/>
                      <a:pt x="196" y="308"/>
                    </a:cubicBezTo>
                    <a:lnTo>
                      <a:pt x="187" y="202"/>
                    </a:lnTo>
                    <a:cubicBezTo>
                      <a:pt x="182" y="204"/>
                      <a:pt x="177" y="260"/>
                      <a:pt x="170" y="321"/>
                    </a:cubicBezTo>
                    <a:lnTo>
                      <a:pt x="144" y="569"/>
                    </a:lnTo>
                    <a:lnTo>
                      <a:pt x="78" y="565"/>
                    </a:lnTo>
                    <a:lnTo>
                      <a:pt x="50" y="325"/>
                    </a:lnTo>
                    <a:cubicBezTo>
                      <a:pt x="39" y="255"/>
                      <a:pt x="37" y="211"/>
                      <a:pt x="33" y="208"/>
                    </a:cubicBezTo>
                    <a:lnTo>
                      <a:pt x="25" y="310"/>
                    </a:lnTo>
                    <a:cubicBezTo>
                      <a:pt x="22" y="336"/>
                      <a:pt x="16" y="366"/>
                      <a:pt x="12" y="365"/>
                    </a:cubicBezTo>
                    <a:cubicBezTo>
                      <a:pt x="4" y="365"/>
                      <a:pt x="2" y="335"/>
                      <a:pt x="1" y="305"/>
                    </a:cubicBezTo>
                    <a:cubicBezTo>
                      <a:pt x="0" y="275"/>
                      <a:pt x="3" y="212"/>
                      <a:pt x="7" y="184"/>
                    </a:cubicBezTo>
                    <a:cubicBezTo>
                      <a:pt x="12" y="157"/>
                      <a:pt x="7" y="150"/>
                      <a:pt x="23" y="140"/>
                    </a:cubicBezTo>
                    <a:cubicBezTo>
                      <a:pt x="39" y="131"/>
                      <a:pt x="89" y="131"/>
                      <a:pt x="102" y="124"/>
                    </a:cubicBezTo>
                    <a:cubicBezTo>
                      <a:pt x="106" y="120"/>
                      <a:pt x="108" y="108"/>
                      <a:pt x="103" y="10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EAEA">
                      <a:gamma/>
                      <a:shade val="82353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  <a:scene3d>
                <a:camera prst="legacyPerspectiveTopLeft">
                  <a:rot lat="0" lon="20099999" rev="0"/>
                </a:camera>
                <a:lightRig rig="legacyFlat3" dir="t"/>
              </a:scene3d>
              <a:sp3d extrusionH="36500" prstMaterial="legacyPlastic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>
                <a:flatTx/>
              </a:bodyPr>
              <a:lstStyle/>
              <a:p>
                <a:endParaRPr lang="en-US"/>
              </a:p>
            </p:txBody>
          </p:sp>
          <p:sp>
            <p:nvSpPr>
              <p:cNvPr id="10277" name="Freeform 37"/>
              <p:cNvSpPr>
                <a:spLocks/>
              </p:cNvSpPr>
              <p:nvPr/>
            </p:nvSpPr>
            <p:spPr bwMode="gray">
              <a:xfrm flipH="1">
                <a:off x="700" y="2400"/>
                <a:ext cx="545" cy="1380"/>
              </a:xfrm>
              <a:custGeom>
                <a:avLst/>
                <a:gdLst/>
                <a:ahLst/>
                <a:cxnLst>
                  <a:cxn ang="0">
                    <a:pos x="103" y="101"/>
                  </a:cxn>
                  <a:cxn ang="0">
                    <a:pos x="74" y="50"/>
                  </a:cxn>
                  <a:cxn ang="0">
                    <a:pos x="121" y="1"/>
                  </a:cxn>
                  <a:cxn ang="0">
                    <a:pos x="171" y="52"/>
                  </a:cxn>
                  <a:cxn ang="0">
                    <a:pos x="135" y="101"/>
                  </a:cxn>
                  <a:cxn ang="0">
                    <a:pos x="134" y="124"/>
                  </a:cxn>
                  <a:cxn ang="0">
                    <a:pos x="209" y="145"/>
                  </a:cxn>
                  <a:cxn ang="0">
                    <a:pos x="221" y="204"/>
                  </a:cxn>
                  <a:cxn ang="0">
                    <a:pos x="218" y="321"/>
                  </a:cxn>
                  <a:cxn ang="0">
                    <a:pos x="209" y="365"/>
                  </a:cxn>
                  <a:cxn ang="0">
                    <a:pos x="196" y="308"/>
                  </a:cxn>
                  <a:cxn ang="0">
                    <a:pos x="187" y="202"/>
                  </a:cxn>
                  <a:cxn ang="0">
                    <a:pos x="170" y="321"/>
                  </a:cxn>
                  <a:cxn ang="0">
                    <a:pos x="144" y="569"/>
                  </a:cxn>
                  <a:cxn ang="0">
                    <a:pos x="78" y="565"/>
                  </a:cxn>
                  <a:cxn ang="0">
                    <a:pos x="50" y="325"/>
                  </a:cxn>
                  <a:cxn ang="0">
                    <a:pos x="33" y="208"/>
                  </a:cxn>
                  <a:cxn ang="0">
                    <a:pos x="25" y="310"/>
                  </a:cxn>
                  <a:cxn ang="0">
                    <a:pos x="12" y="365"/>
                  </a:cxn>
                  <a:cxn ang="0">
                    <a:pos x="1" y="305"/>
                  </a:cxn>
                  <a:cxn ang="0">
                    <a:pos x="7" y="184"/>
                  </a:cxn>
                  <a:cxn ang="0">
                    <a:pos x="23" y="140"/>
                  </a:cxn>
                  <a:cxn ang="0">
                    <a:pos x="102" y="124"/>
                  </a:cxn>
                  <a:cxn ang="0">
                    <a:pos x="103" y="101"/>
                  </a:cxn>
                </a:cxnLst>
                <a:rect l="0" t="0" r="r" b="b"/>
                <a:pathLst>
                  <a:path w="224" h="569">
                    <a:moveTo>
                      <a:pt x="103" y="101"/>
                    </a:moveTo>
                    <a:cubicBezTo>
                      <a:pt x="87" y="94"/>
                      <a:pt x="75" y="75"/>
                      <a:pt x="74" y="50"/>
                    </a:cubicBezTo>
                    <a:cubicBezTo>
                      <a:pt x="72" y="26"/>
                      <a:pt x="90" y="0"/>
                      <a:pt x="121" y="1"/>
                    </a:cubicBezTo>
                    <a:cubicBezTo>
                      <a:pt x="152" y="2"/>
                      <a:pt x="172" y="18"/>
                      <a:pt x="171" y="52"/>
                    </a:cubicBezTo>
                    <a:cubicBezTo>
                      <a:pt x="170" y="85"/>
                      <a:pt x="151" y="96"/>
                      <a:pt x="135" y="101"/>
                    </a:cubicBezTo>
                    <a:cubicBezTo>
                      <a:pt x="132" y="111"/>
                      <a:pt x="132" y="118"/>
                      <a:pt x="134" y="124"/>
                    </a:cubicBezTo>
                    <a:cubicBezTo>
                      <a:pt x="151" y="131"/>
                      <a:pt x="194" y="132"/>
                      <a:pt x="209" y="145"/>
                    </a:cubicBezTo>
                    <a:cubicBezTo>
                      <a:pt x="224" y="156"/>
                      <a:pt x="219" y="175"/>
                      <a:pt x="221" y="204"/>
                    </a:cubicBezTo>
                    <a:lnTo>
                      <a:pt x="218" y="321"/>
                    </a:lnTo>
                    <a:cubicBezTo>
                      <a:pt x="216" y="348"/>
                      <a:pt x="212" y="367"/>
                      <a:pt x="209" y="365"/>
                    </a:cubicBezTo>
                    <a:cubicBezTo>
                      <a:pt x="199" y="370"/>
                      <a:pt x="200" y="335"/>
                      <a:pt x="196" y="308"/>
                    </a:cubicBezTo>
                    <a:lnTo>
                      <a:pt x="187" y="202"/>
                    </a:lnTo>
                    <a:cubicBezTo>
                      <a:pt x="182" y="204"/>
                      <a:pt x="177" y="260"/>
                      <a:pt x="170" y="321"/>
                    </a:cubicBezTo>
                    <a:lnTo>
                      <a:pt x="144" y="569"/>
                    </a:lnTo>
                    <a:lnTo>
                      <a:pt x="78" y="565"/>
                    </a:lnTo>
                    <a:lnTo>
                      <a:pt x="50" y="325"/>
                    </a:lnTo>
                    <a:cubicBezTo>
                      <a:pt x="39" y="255"/>
                      <a:pt x="37" y="211"/>
                      <a:pt x="33" y="208"/>
                    </a:cubicBezTo>
                    <a:lnTo>
                      <a:pt x="25" y="310"/>
                    </a:lnTo>
                    <a:cubicBezTo>
                      <a:pt x="22" y="336"/>
                      <a:pt x="16" y="366"/>
                      <a:pt x="12" y="365"/>
                    </a:cubicBezTo>
                    <a:cubicBezTo>
                      <a:pt x="4" y="365"/>
                      <a:pt x="2" y="335"/>
                      <a:pt x="1" y="305"/>
                    </a:cubicBezTo>
                    <a:cubicBezTo>
                      <a:pt x="0" y="275"/>
                      <a:pt x="3" y="212"/>
                      <a:pt x="7" y="184"/>
                    </a:cubicBezTo>
                    <a:cubicBezTo>
                      <a:pt x="12" y="157"/>
                      <a:pt x="7" y="150"/>
                      <a:pt x="23" y="140"/>
                    </a:cubicBezTo>
                    <a:cubicBezTo>
                      <a:pt x="39" y="131"/>
                      <a:pt x="89" y="131"/>
                      <a:pt x="102" y="124"/>
                    </a:cubicBezTo>
                    <a:cubicBezTo>
                      <a:pt x="106" y="120"/>
                      <a:pt x="108" y="108"/>
                      <a:pt x="103" y="10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EAEA">
                      <a:gamma/>
                      <a:shade val="82353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  <a:scene3d>
                <a:camera prst="legacyPerspectiveTopLeft">
                  <a:rot lat="0" lon="19799999" rev="0"/>
                </a:camera>
                <a:lightRig rig="legacyFlat3" dir="t"/>
              </a:scene3d>
              <a:sp3d extrusionH="36500" prstMaterial="legacyPlastic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>
                <a:flatTx/>
              </a:bodyPr>
              <a:lstStyle/>
              <a:p>
                <a:endParaRPr lang="en-US"/>
              </a:p>
            </p:txBody>
          </p:sp>
          <p:sp>
            <p:nvSpPr>
              <p:cNvPr id="10278" name="Freeform 38"/>
              <p:cNvSpPr>
                <a:spLocks/>
              </p:cNvSpPr>
              <p:nvPr/>
            </p:nvSpPr>
            <p:spPr bwMode="gray">
              <a:xfrm flipH="1">
                <a:off x="313" y="2837"/>
                <a:ext cx="433" cy="1097"/>
              </a:xfrm>
              <a:custGeom>
                <a:avLst/>
                <a:gdLst/>
                <a:ahLst/>
                <a:cxnLst>
                  <a:cxn ang="0">
                    <a:pos x="103" y="101"/>
                  </a:cxn>
                  <a:cxn ang="0">
                    <a:pos x="74" y="50"/>
                  </a:cxn>
                  <a:cxn ang="0">
                    <a:pos x="121" y="1"/>
                  </a:cxn>
                  <a:cxn ang="0">
                    <a:pos x="171" y="52"/>
                  </a:cxn>
                  <a:cxn ang="0">
                    <a:pos x="135" y="101"/>
                  </a:cxn>
                  <a:cxn ang="0">
                    <a:pos x="134" y="124"/>
                  </a:cxn>
                  <a:cxn ang="0">
                    <a:pos x="209" y="145"/>
                  </a:cxn>
                  <a:cxn ang="0">
                    <a:pos x="221" y="204"/>
                  </a:cxn>
                  <a:cxn ang="0">
                    <a:pos x="218" y="321"/>
                  </a:cxn>
                  <a:cxn ang="0">
                    <a:pos x="209" y="365"/>
                  </a:cxn>
                  <a:cxn ang="0">
                    <a:pos x="196" y="308"/>
                  </a:cxn>
                  <a:cxn ang="0">
                    <a:pos x="187" y="202"/>
                  </a:cxn>
                  <a:cxn ang="0">
                    <a:pos x="170" y="321"/>
                  </a:cxn>
                  <a:cxn ang="0">
                    <a:pos x="144" y="569"/>
                  </a:cxn>
                  <a:cxn ang="0">
                    <a:pos x="78" y="565"/>
                  </a:cxn>
                  <a:cxn ang="0">
                    <a:pos x="50" y="325"/>
                  </a:cxn>
                  <a:cxn ang="0">
                    <a:pos x="33" y="208"/>
                  </a:cxn>
                  <a:cxn ang="0">
                    <a:pos x="25" y="310"/>
                  </a:cxn>
                  <a:cxn ang="0">
                    <a:pos x="12" y="365"/>
                  </a:cxn>
                  <a:cxn ang="0">
                    <a:pos x="1" y="305"/>
                  </a:cxn>
                  <a:cxn ang="0">
                    <a:pos x="7" y="184"/>
                  </a:cxn>
                  <a:cxn ang="0">
                    <a:pos x="23" y="140"/>
                  </a:cxn>
                  <a:cxn ang="0">
                    <a:pos x="102" y="124"/>
                  </a:cxn>
                  <a:cxn ang="0">
                    <a:pos x="103" y="101"/>
                  </a:cxn>
                </a:cxnLst>
                <a:rect l="0" t="0" r="r" b="b"/>
                <a:pathLst>
                  <a:path w="224" h="569">
                    <a:moveTo>
                      <a:pt x="103" y="101"/>
                    </a:moveTo>
                    <a:cubicBezTo>
                      <a:pt x="87" y="94"/>
                      <a:pt x="75" y="75"/>
                      <a:pt x="74" y="50"/>
                    </a:cubicBezTo>
                    <a:cubicBezTo>
                      <a:pt x="72" y="26"/>
                      <a:pt x="90" y="0"/>
                      <a:pt x="121" y="1"/>
                    </a:cubicBezTo>
                    <a:cubicBezTo>
                      <a:pt x="152" y="2"/>
                      <a:pt x="172" y="18"/>
                      <a:pt x="171" y="52"/>
                    </a:cubicBezTo>
                    <a:cubicBezTo>
                      <a:pt x="170" y="85"/>
                      <a:pt x="151" y="96"/>
                      <a:pt x="135" y="101"/>
                    </a:cubicBezTo>
                    <a:cubicBezTo>
                      <a:pt x="132" y="111"/>
                      <a:pt x="132" y="118"/>
                      <a:pt x="134" y="124"/>
                    </a:cubicBezTo>
                    <a:cubicBezTo>
                      <a:pt x="151" y="131"/>
                      <a:pt x="194" y="132"/>
                      <a:pt x="209" y="145"/>
                    </a:cubicBezTo>
                    <a:cubicBezTo>
                      <a:pt x="224" y="156"/>
                      <a:pt x="219" y="175"/>
                      <a:pt x="221" y="204"/>
                    </a:cubicBezTo>
                    <a:lnTo>
                      <a:pt x="218" y="321"/>
                    </a:lnTo>
                    <a:cubicBezTo>
                      <a:pt x="216" y="348"/>
                      <a:pt x="212" y="367"/>
                      <a:pt x="209" y="365"/>
                    </a:cubicBezTo>
                    <a:cubicBezTo>
                      <a:pt x="199" y="370"/>
                      <a:pt x="200" y="335"/>
                      <a:pt x="196" y="308"/>
                    </a:cubicBezTo>
                    <a:lnTo>
                      <a:pt x="187" y="202"/>
                    </a:lnTo>
                    <a:cubicBezTo>
                      <a:pt x="182" y="204"/>
                      <a:pt x="177" y="260"/>
                      <a:pt x="170" y="321"/>
                    </a:cubicBezTo>
                    <a:lnTo>
                      <a:pt x="144" y="569"/>
                    </a:lnTo>
                    <a:lnTo>
                      <a:pt x="78" y="565"/>
                    </a:lnTo>
                    <a:lnTo>
                      <a:pt x="50" y="325"/>
                    </a:lnTo>
                    <a:cubicBezTo>
                      <a:pt x="39" y="255"/>
                      <a:pt x="37" y="211"/>
                      <a:pt x="33" y="208"/>
                    </a:cubicBezTo>
                    <a:lnTo>
                      <a:pt x="25" y="310"/>
                    </a:lnTo>
                    <a:cubicBezTo>
                      <a:pt x="22" y="336"/>
                      <a:pt x="16" y="366"/>
                      <a:pt x="12" y="365"/>
                    </a:cubicBezTo>
                    <a:cubicBezTo>
                      <a:pt x="4" y="365"/>
                      <a:pt x="2" y="335"/>
                      <a:pt x="1" y="305"/>
                    </a:cubicBezTo>
                    <a:cubicBezTo>
                      <a:pt x="0" y="275"/>
                      <a:pt x="3" y="212"/>
                      <a:pt x="7" y="184"/>
                    </a:cubicBezTo>
                    <a:cubicBezTo>
                      <a:pt x="12" y="157"/>
                      <a:pt x="7" y="150"/>
                      <a:pt x="23" y="140"/>
                    </a:cubicBezTo>
                    <a:cubicBezTo>
                      <a:pt x="39" y="131"/>
                      <a:pt x="89" y="131"/>
                      <a:pt x="102" y="124"/>
                    </a:cubicBezTo>
                    <a:cubicBezTo>
                      <a:pt x="106" y="120"/>
                      <a:pt x="108" y="108"/>
                      <a:pt x="103" y="10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AEAEA">
                      <a:gamma/>
                      <a:shade val="85882"/>
                      <a:invGamma/>
                    </a:srgbClr>
                  </a:gs>
                  <a:gs pos="100000">
                    <a:srgbClr val="EAEAEA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  <a:scene3d>
                <a:camera prst="legacyPerspectiveTopLeft">
                  <a:rot lat="0" lon="20099999" rev="0"/>
                </a:camera>
                <a:lightRig rig="legacyFlat3" dir="t"/>
              </a:scene3d>
              <a:sp3d extrusionH="36500" prstMaterial="legacyPlastic">
                <a:bevelT w="13500" h="13500" prst="angle"/>
                <a:bevelB w="13500" h="13500" prst="angle"/>
                <a:extrusionClr>
                  <a:srgbClr val="5F5F5F"/>
                </a:extrusionClr>
              </a:sp3d>
            </p:spPr>
            <p:txBody>
              <a:bodyPr>
                <a:flatTx/>
              </a:bodyPr>
              <a:lstStyle/>
              <a:p>
                <a:endParaRPr lang="en-US"/>
              </a:p>
            </p:txBody>
          </p:sp>
        </p:grpSp>
      </p:grpSp>
      <p:sp>
        <p:nvSpPr>
          <p:cNvPr id="39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chemeClr val="tx1"/>
                </a:solidFill>
              </a:rPr>
              <a:t>II. Phương pháp nghiên cứu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97376" y="4305811"/>
            <a:ext cx="2556937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QUÁ TRÌNH &amp; ĐỘI NGŨ NGHIÊN CỨU</a:t>
            </a:r>
            <a:endParaRPr lang="en-US" sz="32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1" name="Text Box 16"/>
          <p:cNvSpPr txBox="1">
            <a:spLocks noChangeArrowheads="1"/>
          </p:cNvSpPr>
          <p:nvPr/>
        </p:nvSpPr>
        <p:spPr bwMode="gray">
          <a:xfrm>
            <a:off x="4096556" y="4818454"/>
            <a:ext cx="44196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cs typeface="Arial" charset="0"/>
              </a:rPr>
              <a:t>( DUT XD THỦY LỢI THỦY ĐIỆN) </a:t>
            </a:r>
            <a:endParaRPr lang="en-US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42" name="Text Box 16"/>
          <p:cNvSpPr txBox="1">
            <a:spLocks noChangeArrowheads="1"/>
          </p:cNvSpPr>
          <p:nvPr/>
        </p:nvSpPr>
        <p:spPr bwMode="gray">
          <a:xfrm>
            <a:off x="4023899" y="6041264"/>
            <a:ext cx="44196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smtClean="0">
                <a:solidFill>
                  <a:srgbClr val="000000"/>
                </a:solidFill>
                <a:cs typeface="Arial" charset="0"/>
              </a:rPr>
              <a:t>( DUT KHOA ĐIỆN )</a:t>
            </a:r>
            <a:endParaRPr lang="en-US" b="1">
              <a:solidFill>
                <a:srgbClr val="000000"/>
              </a:solidFill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82868" y="5638800"/>
            <a:ext cx="7380132" cy="9144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87" name="AutoShape 3"/>
          <p:cNvSpPr>
            <a:spLocks noChangeArrowheads="1"/>
          </p:cNvSpPr>
          <p:nvPr/>
        </p:nvSpPr>
        <p:spPr bwMode="black">
          <a:xfrm rot="5400000">
            <a:off x="4241719" y="3333567"/>
            <a:ext cx="1752600" cy="685800"/>
          </a:xfrm>
          <a:prstGeom prst="triangle">
            <a:avLst>
              <a:gd name="adj" fmla="val 50000"/>
            </a:avLst>
          </a:prstGeom>
          <a:solidFill>
            <a:schemeClr val="accent4">
              <a:lumMod val="95000"/>
              <a:lumOff val="5000"/>
              <a:alpha val="3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7606" name="AutoShape 22"/>
          <p:cNvSpPr>
            <a:spLocks noChangeArrowheads="1"/>
          </p:cNvSpPr>
          <p:nvPr/>
        </p:nvSpPr>
        <p:spPr bwMode="gray">
          <a:xfrm>
            <a:off x="5583453" y="2139960"/>
            <a:ext cx="3395663" cy="3005137"/>
          </a:xfrm>
          <a:prstGeom prst="flowChartAlternateProcess">
            <a:avLst/>
          </a:prstGeom>
          <a:gradFill rotWithShape="1">
            <a:gsLst>
              <a:gs pos="0">
                <a:srgbClr val="FFFFFF">
                  <a:gamma/>
                  <a:shade val="89020"/>
                  <a:invGamma/>
                </a:srgbClr>
              </a:gs>
              <a:gs pos="50000">
                <a:srgbClr val="FFFFFF"/>
              </a:gs>
              <a:gs pos="100000">
                <a:srgbClr val="FFFFFF">
                  <a:gamma/>
                  <a:shade val="89020"/>
                  <a:invGamma/>
                </a:srgbClr>
              </a:gs>
            </a:gsLst>
            <a:lin ang="5400000" scaled="1"/>
          </a:gradFill>
          <a:ln w="38100" algn="ctr">
            <a:solidFill>
              <a:srgbClr val="FFFFFF"/>
            </a:solidFill>
            <a:miter lim="800000"/>
            <a:headEnd/>
            <a:tailEnd/>
          </a:ln>
          <a:effectLst>
            <a:outerShdw dist="81320" dir="3080412" algn="ctr" rotWithShape="0">
              <a:srgbClr val="B2B2B2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07" name="Rectangle 23"/>
          <p:cNvSpPr>
            <a:spLocks noChangeArrowheads="1"/>
          </p:cNvSpPr>
          <p:nvPr/>
        </p:nvSpPr>
        <p:spPr bwMode="black">
          <a:xfrm>
            <a:off x="5788536" y="1891084"/>
            <a:ext cx="3084513" cy="357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sz="2400" b="1"/>
              <a:t> 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sz="2400" b="1" u="sng" smtClean="0">
                <a:solidFill>
                  <a:srgbClr val="A50021"/>
                </a:solidFill>
              </a:rPr>
              <a:t>ĐỀ TÀI</a:t>
            </a:r>
            <a:endParaRPr lang="en-US" sz="2400" b="1">
              <a:solidFill>
                <a:srgbClr val="FF9900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r>
              <a:rPr lang="en-US" sz="2400" b="1" smtClean="0">
                <a:solidFill>
                  <a:schemeClr val="accent2"/>
                </a:solidFill>
              </a:rPr>
              <a:t>ỨNG DỤNG MÔ HÌNH TƯỚI NHỎ GIỌT CHO VÙNG TRỒNG RAU SẠCH TẠI LÀNG TÚY LOAN</a:t>
            </a:r>
            <a:endParaRPr lang="en-US" sz="2400" b="1">
              <a:solidFill>
                <a:schemeClr val="accent2"/>
              </a:solidFill>
            </a:endParaRPr>
          </a:p>
          <a:p>
            <a:pPr algn="ctr" eaLnBrk="0" hangingPunct="0">
              <a:lnSpc>
                <a:spcPct val="110000"/>
              </a:lnSpc>
            </a:pPr>
            <a:endParaRPr lang="en-US" sz="1400" b="1">
              <a:solidFill>
                <a:srgbClr val="000000"/>
              </a:solidFill>
            </a:endParaRPr>
          </a:p>
        </p:txBody>
      </p:sp>
      <p:grpSp>
        <p:nvGrpSpPr>
          <p:cNvPr id="33" name="Group 4"/>
          <p:cNvGrpSpPr>
            <a:grpSpLocks/>
          </p:cNvGrpSpPr>
          <p:nvPr/>
        </p:nvGrpSpPr>
        <p:grpSpPr bwMode="auto">
          <a:xfrm>
            <a:off x="1157945" y="2590800"/>
            <a:ext cx="3416300" cy="688975"/>
            <a:chOff x="720" y="1392"/>
            <a:chExt cx="4058" cy="480"/>
          </a:xfrm>
        </p:grpSpPr>
        <p:sp>
          <p:nvSpPr>
            <p:cNvPr id="34" name="AutoShape 5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2"/>
                </a:gs>
                <a:gs pos="50000">
                  <a:schemeClr val="accent2">
                    <a:gamma/>
                    <a:shade val="92157"/>
                    <a:invGamma/>
                  </a:schemeClr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" name="Group 6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36" name="AutoShape 7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AutoShape 8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2">
                      <a:gamma/>
                      <a:tint val="15686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8" name="Group 9"/>
          <p:cNvGrpSpPr>
            <a:grpSpLocks/>
          </p:cNvGrpSpPr>
          <p:nvPr/>
        </p:nvGrpSpPr>
        <p:grpSpPr bwMode="auto">
          <a:xfrm>
            <a:off x="1157945" y="3379788"/>
            <a:ext cx="3416300" cy="688975"/>
            <a:chOff x="720" y="1392"/>
            <a:chExt cx="4058" cy="480"/>
          </a:xfrm>
        </p:grpSpPr>
        <p:sp>
          <p:nvSpPr>
            <p:cNvPr id="39" name="AutoShape 10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hlink"/>
                </a:gs>
                <a:gs pos="50000">
                  <a:schemeClr val="hlink">
                    <a:gamma/>
                    <a:shade val="92157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0" name="Group 11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41" name="AutoShape 12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alpha val="0"/>
                    </a:schemeClr>
                  </a:gs>
                  <a:gs pos="100000">
                    <a:schemeClr val="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AutoShape 13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hlink">
                      <a:gamma/>
                      <a:tint val="25490"/>
                      <a:invGamma/>
                    </a:schemeClr>
                  </a:gs>
                  <a:gs pos="100000">
                    <a:schemeClr val="hlink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3" name="Group 14"/>
          <p:cNvGrpSpPr>
            <a:grpSpLocks/>
          </p:cNvGrpSpPr>
          <p:nvPr/>
        </p:nvGrpSpPr>
        <p:grpSpPr bwMode="auto">
          <a:xfrm>
            <a:off x="1157945" y="4160838"/>
            <a:ext cx="3416300" cy="688975"/>
            <a:chOff x="720" y="1392"/>
            <a:chExt cx="4058" cy="480"/>
          </a:xfrm>
        </p:grpSpPr>
        <p:sp>
          <p:nvSpPr>
            <p:cNvPr id="44" name="AutoShape 15"/>
            <p:cNvSpPr>
              <a:spLocks noChangeArrowheads="1"/>
            </p:cNvSpPr>
            <p:nvPr/>
          </p:nvSpPr>
          <p:spPr bwMode="gray">
            <a:xfrm>
              <a:off x="720" y="1392"/>
              <a:ext cx="4058" cy="480"/>
            </a:xfrm>
            <a:prstGeom prst="roundRect">
              <a:avLst>
                <a:gd name="adj" fmla="val 17509"/>
              </a:avLst>
            </a:prstGeom>
            <a:gradFill rotWithShape="1">
              <a:gsLst>
                <a:gs pos="0">
                  <a:schemeClr val="accent1"/>
                </a:gs>
                <a:gs pos="50000">
                  <a:schemeClr val="accent1">
                    <a:gamma/>
                    <a:shade val="9215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5" name="Group 16"/>
            <p:cNvGrpSpPr>
              <a:grpSpLocks/>
            </p:cNvGrpSpPr>
            <p:nvPr/>
          </p:nvGrpSpPr>
          <p:grpSpPr bwMode="auto">
            <a:xfrm>
              <a:off x="730" y="1407"/>
              <a:ext cx="4043" cy="444"/>
              <a:chOff x="744" y="1407"/>
              <a:chExt cx="3988" cy="444"/>
            </a:xfrm>
          </p:grpSpPr>
          <p:sp>
            <p:nvSpPr>
              <p:cNvPr id="46" name="AutoShape 17"/>
              <p:cNvSpPr>
                <a:spLocks noChangeArrowheads="1"/>
              </p:cNvSpPr>
              <p:nvPr/>
            </p:nvSpPr>
            <p:spPr bwMode="gray">
              <a:xfrm>
                <a:off x="744" y="1736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0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AutoShape 18"/>
              <p:cNvSpPr>
                <a:spLocks noChangeArrowheads="1"/>
              </p:cNvSpPr>
              <p:nvPr/>
            </p:nvSpPr>
            <p:spPr bwMode="gray">
              <a:xfrm>
                <a:off x="744" y="1407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accent1">
                      <a:gamma/>
                      <a:tint val="22353"/>
                      <a:invGamma/>
                    </a:schemeClr>
                  </a:gs>
                  <a:gs pos="100000">
                    <a:schemeClr val="accent1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8" name="Text Box 19"/>
          <p:cNvSpPr txBox="1">
            <a:spLocks noChangeArrowheads="1"/>
          </p:cNvSpPr>
          <p:nvPr/>
        </p:nvSpPr>
        <p:spPr bwMode="gray">
          <a:xfrm>
            <a:off x="1213508" y="2740025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smtClean="0">
                <a:solidFill>
                  <a:srgbClr val="FFFFFF"/>
                </a:solidFill>
              </a:rPr>
              <a:t>ĐIỆN </a:t>
            </a: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gray">
          <a:xfrm>
            <a:off x="1301855" y="3502373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smtClean="0">
                <a:solidFill>
                  <a:srgbClr val="FFFFFF"/>
                </a:solidFill>
              </a:rPr>
              <a:t>CÔNG LAO ĐỘNG </a:t>
            </a: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50" name="Text Box 21"/>
          <p:cNvSpPr txBox="1">
            <a:spLocks noChangeArrowheads="1"/>
          </p:cNvSpPr>
          <p:nvPr/>
        </p:nvSpPr>
        <p:spPr bwMode="gray">
          <a:xfrm>
            <a:off x="1223033" y="4281488"/>
            <a:ext cx="3276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smtClean="0">
                <a:solidFill>
                  <a:srgbClr val="FFFFFF"/>
                </a:solidFill>
              </a:rPr>
              <a:t>NGUỒN NƯỚC</a:t>
            </a:r>
            <a:endParaRPr lang="en-US" sz="2000" b="1">
              <a:solidFill>
                <a:srgbClr val="FFFFFF"/>
              </a:solidFill>
            </a:endParaRPr>
          </a:p>
        </p:txBody>
      </p:sp>
      <p:pic>
        <p:nvPicPr>
          <p:cNvPr id="51" name="Picture 24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>
            <a:off x="1145245" y="2646363"/>
            <a:ext cx="538163" cy="690562"/>
          </a:xfrm>
          <a:prstGeom prst="rect">
            <a:avLst/>
          </a:prstGeom>
          <a:noFill/>
        </p:spPr>
      </p:pic>
      <p:pic>
        <p:nvPicPr>
          <p:cNvPr id="52" name="Picture 25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>
            <a:off x="1113787" y="3436045"/>
            <a:ext cx="538162" cy="690563"/>
          </a:xfrm>
          <a:prstGeom prst="rect">
            <a:avLst/>
          </a:prstGeom>
          <a:noFill/>
        </p:spPr>
      </p:pic>
      <p:pic>
        <p:nvPicPr>
          <p:cNvPr id="53" name="Picture 26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  <a:grayscl/>
          </a:blip>
          <a:srcRect l="42606" t="64474" r="19473"/>
          <a:stretch>
            <a:fillRect/>
          </a:stretch>
        </p:blipFill>
        <p:spPr bwMode="gray">
          <a:xfrm>
            <a:off x="1145245" y="4225925"/>
            <a:ext cx="538163" cy="690563"/>
          </a:xfrm>
          <a:prstGeom prst="rect">
            <a:avLst/>
          </a:prstGeom>
          <a:noFill/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194" y="4210299"/>
            <a:ext cx="606962" cy="605926"/>
          </a:xfrm>
          <a:prstGeom prst="rect">
            <a:avLst/>
          </a:prstGeom>
        </p:spPr>
      </p:pic>
      <p:sp>
        <p:nvSpPr>
          <p:cNvPr id="55" name="Lightning Bolt 54"/>
          <p:cNvSpPr/>
          <p:nvPr/>
        </p:nvSpPr>
        <p:spPr>
          <a:xfrm>
            <a:off x="3869195" y="2706311"/>
            <a:ext cx="606962" cy="430589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 Box 7"/>
          <p:cNvSpPr txBox="1">
            <a:spLocks noChangeArrowheads="1"/>
          </p:cNvSpPr>
          <p:nvPr/>
        </p:nvSpPr>
        <p:spPr bwMode="gray">
          <a:xfrm>
            <a:off x="1446523" y="5771119"/>
            <a:ext cx="868035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3200" b="1" smtClean="0">
                <a:solidFill>
                  <a:srgbClr val="FF0000"/>
                </a:solidFill>
                <a:cs typeface="Arial" charset="0"/>
              </a:rPr>
              <a:t>Vì sao chọn hệ thống tưới nhỏ giọt ?</a:t>
            </a:r>
            <a:endParaRPr lang="en-US" sz="3200" b="1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77260" y="1588860"/>
            <a:ext cx="25490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NHU CẦU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/>
      <p:bldP spid="50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0"/>
            <a:ext cx="6127011" cy="48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8" y="1371600"/>
            <a:ext cx="7191376" cy="4436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3507" y="5943600"/>
            <a:ext cx="7437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solidFill>
                  <a:srgbClr val="357DA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4. Kết quả nghiên cứu về tính hiệu quả của hệ thống tưới nhỏ giọt của Viện khoa học nông nghiệp Việt Nam</a:t>
            </a:r>
            <a:endParaRPr lang="en-US" sz="2000">
              <a:solidFill>
                <a:srgbClr val="357D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title"/>
          </p:nvPr>
        </p:nvSpPr>
        <p:spPr>
          <a:xfrm>
            <a:off x="1156964" y="453242"/>
            <a:ext cx="7486651" cy="762000"/>
          </a:xfrm>
        </p:spPr>
        <p:txBody>
          <a:bodyPr/>
          <a:lstStyle/>
          <a:p>
            <a:r>
              <a:rPr lang="en-US" sz="3600" smtClean="0">
                <a:solidFill>
                  <a:srgbClr val="FF0000"/>
                </a:solidFill>
              </a:rPr>
              <a:t>Tính hiệu quả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04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572TGp_fresh_light">
  <a:themeElements>
    <a:clrScheme name="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572TGp_fresh_light.potx" id="{84FD7826-8549-4E94-8028-780D90E68136}" vid="{096F9E4B-2919-4A19-B60D-1FBB0E2E2271}"/>
    </a:ext>
  </a:extLst>
</a:theme>
</file>

<file path=ppt/theme/theme2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8BD6F08E-FA30-4F22-86A3-A2C657FFFFA9}" vid="{F1F60506-182E-415B-8549-7DD43519D511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572TGp_fresh_light</Template>
  <TotalTime>446</TotalTime>
  <Words>812</Words>
  <Application>Microsoft Office PowerPoint</Application>
  <PresentationFormat>On-screen Show (4:3)</PresentationFormat>
  <Paragraphs>110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Times New Roman</vt:lpstr>
      <vt:lpstr>Verdana</vt:lpstr>
      <vt:lpstr>Wingdings</vt:lpstr>
      <vt:lpstr>572TGp_fresh_light</vt:lpstr>
      <vt:lpstr>400TGp_globalcity_light_ani</vt:lpstr>
      <vt:lpstr>Đề Tài Áp dụng mô hình tưới nhỏ giọt cho vùng trồng rau sạch tại làng Túy Loan Thành phố Đà Nẵng</vt:lpstr>
      <vt:lpstr>NỘI DUNG BÁO CÁO</vt:lpstr>
      <vt:lpstr>PowerPoint Presentation</vt:lpstr>
      <vt:lpstr>Khảo sát thực tế</vt:lpstr>
      <vt:lpstr>Vấn đề và nhu cầu thực tế</vt:lpstr>
      <vt:lpstr>II. Phương pháp nghiên cứu</vt:lpstr>
      <vt:lpstr>PowerPoint Presentation</vt:lpstr>
      <vt:lpstr>PowerPoint Presentation</vt:lpstr>
      <vt:lpstr>Tính hiệu quả</vt:lpstr>
      <vt:lpstr>III. Giới thiệu mô hình</vt:lpstr>
      <vt:lpstr>Sự khác biệt &amp; Sứ mệnh</vt:lpstr>
      <vt:lpstr>Mô hình mô phỏng</vt:lpstr>
      <vt:lpstr>IV. Kết quả đạt được</vt:lpstr>
      <vt:lpstr>PowerPoint Presentation</vt:lpstr>
      <vt:lpstr>V. Đánh giá và kết luận</vt:lpstr>
      <vt:lpstr>KẾT LUẬN</vt:lpstr>
      <vt:lpstr>Hướng phát triển tương lai</vt:lpstr>
      <vt:lpstr>Phần mềm WRED-HDD</vt:lpstr>
      <vt:lpstr>Một vài hình ảnh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ÁP DỤNG MÔ HÌNH THỦY VĂN BÁN PHÂN BỐ MÔ PHỎNG CHẾ ĐỘ THỦY VĂN LƯU VỰC SÔNG VU GIA THU BỒN, VIỆT NAM</dc:title>
  <dc:creator>chi hieu le</dc:creator>
  <cp:lastModifiedBy>Windows User</cp:lastModifiedBy>
  <cp:revision>137</cp:revision>
  <dcterms:created xsi:type="dcterms:W3CDTF">2018-03-22T12:17:22Z</dcterms:created>
  <dcterms:modified xsi:type="dcterms:W3CDTF">2018-05-04T02:06:46Z</dcterms:modified>
</cp:coreProperties>
</file>